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4" r:id="rId2"/>
    <p:sldId id="256" r:id="rId3"/>
    <p:sldId id="261" r:id="rId4"/>
    <p:sldId id="257" r:id="rId5"/>
    <p:sldId id="260" r:id="rId6"/>
    <p:sldId id="258" r:id="rId7"/>
    <p:sldId id="262" r:id="rId8"/>
    <p:sldId id="259" r:id="rId9"/>
    <p:sldId id="265" r:id="rId10"/>
    <p:sldId id="266" r:id="rId11"/>
    <p:sldId id="273" r:id="rId12"/>
    <p:sldId id="267" r:id="rId13"/>
    <p:sldId id="269" r:id="rId14"/>
    <p:sldId id="270" r:id="rId15"/>
    <p:sldId id="268" r:id="rId16"/>
    <p:sldId id="280" r:id="rId17"/>
    <p:sldId id="277" r:id="rId18"/>
    <p:sldId id="282" r:id="rId19"/>
    <p:sldId id="283" r:id="rId20"/>
    <p:sldId id="272" r:id="rId21"/>
    <p:sldId id="278" r:id="rId22"/>
    <p:sldId id="284" r:id="rId23"/>
    <p:sldId id="285" r:id="rId24"/>
    <p:sldId id="271" r:id="rId25"/>
    <p:sldId id="275" r:id="rId26"/>
    <p:sldId id="281" r:id="rId27"/>
    <p:sldId id="279" r:id="rId28"/>
    <p:sldId id="274" r:id="rId29"/>
    <p:sldId id="276" r:id="rId30"/>
  </p:sldIdLst>
  <p:sldSz cx="6858000" cy="9144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10271" autoAdjust="0"/>
    <p:restoredTop sz="94890" autoAdjust="0"/>
  </p:normalViewPr>
  <p:slideViewPr>
    <p:cSldViewPr>
      <p:cViewPr>
        <p:scale>
          <a:sx n="100" d="100"/>
          <a:sy n="100" d="100"/>
        </p:scale>
        <p:origin x="-2640" y="-48"/>
      </p:cViewPr>
      <p:guideLst>
        <p:guide orient="horz" pos="2880"/>
        <p:guide pos="2160"/>
      </p:guideLst>
    </p:cSldViewPr>
  </p:slideViewPr>
  <p:notesTextViewPr>
    <p:cViewPr>
      <p:scale>
        <a:sx n="75" d="100"/>
        <a:sy n="7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2840568"/>
            <a:ext cx="5829300" cy="196003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28700" y="5181600"/>
            <a:ext cx="4800600" cy="23368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F0B6B-0F34-4B60-AA46-B717113E1AE3}" type="datetimeFigureOut">
              <a:rPr lang="en-GB" smtClean="0"/>
              <a:t>02/06/2017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61201-D860-4DF5-9F45-804B5ED848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9383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F0B6B-0F34-4B60-AA46-B717113E1AE3}" type="datetimeFigureOut">
              <a:rPr lang="en-GB" smtClean="0"/>
              <a:t>02/06/2017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61201-D860-4DF5-9F45-804B5ED848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99405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72050" y="366185"/>
            <a:ext cx="1543050" cy="780203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42900" y="366185"/>
            <a:ext cx="4514850" cy="780203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F0B6B-0F34-4B60-AA46-B717113E1AE3}" type="datetimeFigureOut">
              <a:rPr lang="en-GB" smtClean="0"/>
              <a:t>02/06/2017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61201-D860-4DF5-9F45-804B5ED848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40307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F0B6B-0F34-4B60-AA46-B717113E1AE3}" type="datetimeFigureOut">
              <a:rPr lang="en-GB" smtClean="0"/>
              <a:t>02/06/2017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61201-D860-4DF5-9F45-804B5ED848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51094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735" y="5875867"/>
            <a:ext cx="5829300" cy="181610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1735" y="3875618"/>
            <a:ext cx="5829300" cy="2000249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F0B6B-0F34-4B60-AA46-B717113E1AE3}" type="datetimeFigureOut">
              <a:rPr lang="en-GB" smtClean="0"/>
              <a:t>02/06/2017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61201-D860-4DF5-9F45-804B5ED848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48756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2900" y="2133601"/>
            <a:ext cx="3028950" cy="603461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86150" y="2133601"/>
            <a:ext cx="3028950" cy="603461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F0B6B-0F34-4B60-AA46-B717113E1AE3}" type="datetimeFigureOut">
              <a:rPr lang="en-GB" smtClean="0"/>
              <a:t>02/06/2017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61201-D860-4DF5-9F45-804B5ED848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01132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2046817"/>
            <a:ext cx="3030141" cy="85301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2900" y="2899833"/>
            <a:ext cx="3030141" cy="526838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83769" y="2046817"/>
            <a:ext cx="3031331" cy="85301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83769" y="2899833"/>
            <a:ext cx="3031331" cy="526838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F0B6B-0F34-4B60-AA46-B717113E1AE3}" type="datetimeFigureOut">
              <a:rPr lang="en-GB" smtClean="0"/>
              <a:t>02/06/2017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61201-D860-4DF5-9F45-804B5ED848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62197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F0B6B-0F34-4B60-AA46-B717113E1AE3}" type="datetimeFigureOut">
              <a:rPr lang="en-GB" smtClean="0"/>
              <a:t>02/06/2017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61201-D860-4DF5-9F45-804B5ED848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83768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F0B6B-0F34-4B60-AA46-B717113E1AE3}" type="datetimeFigureOut">
              <a:rPr lang="en-GB" smtClean="0"/>
              <a:t>02/06/2017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61201-D860-4DF5-9F45-804B5ED848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16794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364067"/>
            <a:ext cx="2256235" cy="154940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81287" y="364067"/>
            <a:ext cx="3833813" cy="780415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1913467"/>
            <a:ext cx="2256235" cy="625475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F0B6B-0F34-4B60-AA46-B717113E1AE3}" type="datetimeFigureOut">
              <a:rPr lang="en-GB" smtClean="0"/>
              <a:t>02/06/2017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61201-D860-4DF5-9F45-804B5ED848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5772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4216" y="6400800"/>
            <a:ext cx="4114800" cy="7556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344216" y="817033"/>
            <a:ext cx="41148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44216" y="7156451"/>
            <a:ext cx="4114800" cy="107314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F0B6B-0F34-4B60-AA46-B717113E1AE3}" type="datetimeFigureOut">
              <a:rPr lang="en-GB" smtClean="0"/>
              <a:t>02/06/2017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61201-D860-4DF5-9F45-804B5ED848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45943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42900" y="366184"/>
            <a:ext cx="61722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2133601"/>
            <a:ext cx="6172200" cy="60346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2900" y="8475134"/>
            <a:ext cx="16002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3F0B6B-0F34-4B60-AA46-B717113E1AE3}" type="datetimeFigureOut">
              <a:rPr lang="en-GB" smtClean="0"/>
              <a:t>02/06/2017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343150" y="8475134"/>
            <a:ext cx="21717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914900" y="8475134"/>
            <a:ext cx="16002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461201-D860-4DF5-9F45-804B5ED848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23172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image" Target="../media/image60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image" Target="../media/image6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emf"/><Relationship Id="rId5" Type="http://schemas.openxmlformats.org/officeDocument/2006/relationships/image" Target="../media/image65.emf"/><Relationship Id="rId4" Type="http://schemas.openxmlformats.org/officeDocument/2006/relationships/image" Target="../media/image64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2" Type="http://schemas.openxmlformats.org/officeDocument/2006/relationships/image" Target="../media/image6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emf"/><Relationship Id="rId5" Type="http://schemas.openxmlformats.org/officeDocument/2006/relationships/image" Target="../media/image70.emf"/><Relationship Id="rId4" Type="http://schemas.openxmlformats.org/officeDocument/2006/relationships/image" Target="../media/image69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emf"/><Relationship Id="rId2" Type="http://schemas.openxmlformats.org/officeDocument/2006/relationships/image" Target="../media/image72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emf"/><Relationship Id="rId2" Type="http://schemas.openxmlformats.org/officeDocument/2006/relationships/image" Target="../media/image7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emf"/><Relationship Id="rId2" Type="http://schemas.openxmlformats.org/officeDocument/2006/relationships/image" Target="../media/image77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emf"/><Relationship Id="rId4" Type="http://schemas.openxmlformats.org/officeDocument/2006/relationships/image" Target="../media/image79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emf"/><Relationship Id="rId3" Type="http://schemas.openxmlformats.org/officeDocument/2006/relationships/image" Target="../media/image82.emf"/><Relationship Id="rId7" Type="http://schemas.openxmlformats.org/officeDocument/2006/relationships/image" Target="../media/image86.emf"/><Relationship Id="rId2" Type="http://schemas.openxmlformats.org/officeDocument/2006/relationships/image" Target="../media/image8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emf"/><Relationship Id="rId11" Type="http://schemas.openxmlformats.org/officeDocument/2006/relationships/image" Target="../media/image90.png"/><Relationship Id="rId5" Type="http://schemas.openxmlformats.org/officeDocument/2006/relationships/image" Target="../media/image84.emf"/><Relationship Id="rId10" Type="http://schemas.openxmlformats.org/officeDocument/2006/relationships/image" Target="../media/image89.png"/><Relationship Id="rId4" Type="http://schemas.openxmlformats.org/officeDocument/2006/relationships/image" Target="../media/image83.emf"/><Relationship Id="rId9" Type="http://schemas.openxmlformats.org/officeDocument/2006/relationships/image" Target="../media/image8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7" Type="http://schemas.openxmlformats.org/officeDocument/2006/relationships/image" Target="../media/image96.emf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7" Type="http://schemas.openxmlformats.org/officeDocument/2006/relationships/image" Target="../media/image102.png"/><Relationship Id="rId2" Type="http://schemas.openxmlformats.org/officeDocument/2006/relationships/image" Target="../media/image9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5" Type="http://schemas.openxmlformats.org/officeDocument/2006/relationships/image" Target="../media/image100.emf"/><Relationship Id="rId4" Type="http://schemas.openxmlformats.org/officeDocument/2006/relationships/image" Target="../media/image9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.emf"/><Relationship Id="rId5" Type="http://schemas.openxmlformats.org/officeDocument/2006/relationships/image" Target="../media/image106.png"/><Relationship Id="rId4" Type="http://schemas.openxmlformats.org/officeDocument/2006/relationships/image" Target="../media/image105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7" Type="http://schemas.openxmlformats.org/officeDocument/2006/relationships/image" Target="../media/image113.emf"/><Relationship Id="rId2" Type="http://schemas.openxmlformats.org/officeDocument/2006/relationships/image" Target="../media/image10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image" Target="../media/image115.png"/><Relationship Id="rId7" Type="http://schemas.openxmlformats.org/officeDocument/2006/relationships/image" Target="../media/image119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8.png"/><Relationship Id="rId11" Type="http://schemas.openxmlformats.org/officeDocument/2006/relationships/image" Target="../media/image123.png"/><Relationship Id="rId5" Type="http://schemas.openxmlformats.org/officeDocument/2006/relationships/image" Target="../media/image117.png"/><Relationship Id="rId10" Type="http://schemas.openxmlformats.org/officeDocument/2006/relationships/image" Target="../media/image122.png"/><Relationship Id="rId4" Type="http://schemas.openxmlformats.org/officeDocument/2006/relationships/image" Target="../media/image116.png"/><Relationship Id="rId9" Type="http://schemas.openxmlformats.org/officeDocument/2006/relationships/image" Target="../media/image12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3" Type="http://schemas.openxmlformats.org/officeDocument/2006/relationships/image" Target="../media/image127.emf"/><Relationship Id="rId7" Type="http://schemas.openxmlformats.org/officeDocument/2006/relationships/image" Target="../media/image131.emf"/><Relationship Id="rId2" Type="http://schemas.openxmlformats.org/officeDocument/2006/relationships/image" Target="../media/image12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emf"/><Relationship Id="rId5" Type="http://schemas.openxmlformats.org/officeDocument/2006/relationships/image" Target="../media/image129.emf"/><Relationship Id="rId4" Type="http://schemas.openxmlformats.org/officeDocument/2006/relationships/image" Target="../media/image128.emf"/><Relationship Id="rId9" Type="http://schemas.openxmlformats.org/officeDocument/2006/relationships/image" Target="../media/image13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7" Type="http://schemas.openxmlformats.org/officeDocument/2006/relationships/image" Target="../media/image139.png"/><Relationship Id="rId2" Type="http://schemas.openxmlformats.org/officeDocument/2006/relationships/image" Target="../media/image13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8.png"/><Relationship Id="rId5" Type="http://schemas.openxmlformats.org/officeDocument/2006/relationships/image" Target="../media/image137.emf"/><Relationship Id="rId4" Type="http://schemas.openxmlformats.org/officeDocument/2006/relationships/image" Target="../media/image13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7" Type="http://schemas.openxmlformats.org/officeDocument/2006/relationships/image" Target="../media/image148.png"/><Relationship Id="rId2" Type="http://schemas.openxmlformats.org/officeDocument/2006/relationships/image" Target="../media/image14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7.png"/><Relationship Id="rId5" Type="http://schemas.openxmlformats.org/officeDocument/2006/relationships/image" Target="../media/image146.emf"/><Relationship Id="rId4" Type="http://schemas.openxmlformats.org/officeDocument/2006/relationships/image" Target="../media/image14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emf"/><Relationship Id="rId7" Type="http://schemas.openxmlformats.org/officeDocument/2006/relationships/image" Target="../media/image154.emf"/><Relationship Id="rId2" Type="http://schemas.openxmlformats.org/officeDocument/2006/relationships/image" Target="../media/image14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3.emf"/><Relationship Id="rId5" Type="http://schemas.openxmlformats.org/officeDocument/2006/relationships/image" Target="../media/image152.emf"/><Relationship Id="rId4" Type="http://schemas.openxmlformats.org/officeDocument/2006/relationships/image" Target="../media/image151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emf"/><Relationship Id="rId7" Type="http://schemas.openxmlformats.org/officeDocument/2006/relationships/image" Target="../media/image160.emf"/><Relationship Id="rId2" Type="http://schemas.openxmlformats.org/officeDocument/2006/relationships/image" Target="../media/image15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9.emf"/><Relationship Id="rId5" Type="http://schemas.openxmlformats.org/officeDocument/2006/relationships/image" Target="../media/image158.emf"/><Relationship Id="rId4" Type="http://schemas.openxmlformats.org/officeDocument/2006/relationships/image" Target="../media/image157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emf"/><Relationship Id="rId13" Type="http://schemas.openxmlformats.org/officeDocument/2006/relationships/image" Target="../media/image14.emf"/><Relationship Id="rId3" Type="http://schemas.openxmlformats.org/officeDocument/2006/relationships/image" Target="../media/image7.emf"/><Relationship Id="rId7" Type="http://schemas.openxmlformats.org/officeDocument/2006/relationships/image" Target="../media/image11.emf"/><Relationship Id="rId12" Type="http://schemas.openxmlformats.org/officeDocument/2006/relationships/image" Target="../media/image13.png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emf"/><Relationship Id="rId5" Type="http://schemas.openxmlformats.org/officeDocument/2006/relationships/image" Target="../media/image9.emf"/><Relationship Id="rId15" Type="http://schemas.openxmlformats.org/officeDocument/2006/relationships/image" Target="../media/image16.emf"/><Relationship Id="rId10" Type="http://schemas.openxmlformats.org/officeDocument/2006/relationships/image" Target="../media/image3.png"/><Relationship Id="rId4" Type="http://schemas.openxmlformats.org/officeDocument/2006/relationships/image" Target="../media/image8.emf"/><Relationship Id="rId9" Type="http://schemas.openxmlformats.org/officeDocument/2006/relationships/image" Target="../media/image13.emf"/><Relationship Id="rId14" Type="http://schemas.openxmlformats.org/officeDocument/2006/relationships/image" Target="../media/image15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7" Type="http://schemas.openxmlformats.org/officeDocument/2006/relationships/image" Target="../media/image22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emf"/><Relationship Id="rId5" Type="http://schemas.openxmlformats.org/officeDocument/2006/relationships/image" Target="../media/image20.emf"/><Relationship Id="rId4" Type="http://schemas.openxmlformats.org/officeDocument/2006/relationships/image" Target="../media/image19.emf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0.emf"/><Relationship Id="rId3" Type="http://schemas.openxmlformats.org/officeDocument/2006/relationships/image" Target="../media/image24.emf"/><Relationship Id="rId12" Type="http://schemas.openxmlformats.org/officeDocument/2006/relationships/image" Target="../media/image29.emf"/><Relationship Id="rId17" Type="http://schemas.openxmlformats.org/officeDocument/2006/relationships/image" Target="../media/image34.emf"/><Relationship Id="rId2" Type="http://schemas.openxmlformats.org/officeDocument/2006/relationships/image" Target="../media/image23.emf"/><Relationship Id="rId16" Type="http://schemas.openxmlformats.org/officeDocument/2006/relationships/image" Target="../media/image33.emf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28.emf"/><Relationship Id="rId5" Type="http://schemas.openxmlformats.org/officeDocument/2006/relationships/image" Target="../media/image26.emf"/><Relationship Id="rId15" Type="http://schemas.openxmlformats.org/officeDocument/2006/relationships/image" Target="../media/image32.emf"/><Relationship Id="rId10" Type="http://schemas.openxmlformats.org/officeDocument/2006/relationships/image" Target="../media/image27.emf"/><Relationship Id="rId4" Type="http://schemas.openxmlformats.org/officeDocument/2006/relationships/image" Target="../media/image25.emf"/><Relationship Id="rId9" Type="http://schemas.openxmlformats.org/officeDocument/2006/relationships/image" Target="../media/image23.png"/><Relationship Id="rId14" Type="http://schemas.openxmlformats.org/officeDocument/2006/relationships/image" Target="../media/image31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emf"/><Relationship Id="rId13" Type="http://schemas.openxmlformats.org/officeDocument/2006/relationships/image" Target="../media/image46.emf"/><Relationship Id="rId18" Type="http://schemas.openxmlformats.org/officeDocument/2006/relationships/image" Target="../media/image51.emf"/><Relationship Id="rId3" Type="http://schemas.openxmlformats.org/officeDocument/2006/relationships/image" Target="../media/image36.emf"/><Relationship Id="rId21" Type="http://schemas.openxmlformats.org/officeDocument/2006/relationships/image" Target="../media/image54.emf"/><Relationship Id="rId7" Type="http://schemas.openxmlformats.org/officeDocument/2006/relationships/image" Target="../media/image40.emf"/><Relationship Id="rId12" Type="http://schemas.openxmlformats.org/officeDocument/2006/relationships/image" Target="../media/image45.emf"/><Relationship Id="rId17" Type="http://schemas.openxmlformats.org/officeDocument/2006/relationships/image" Target="../media/image50.emf"/><Relationship Id="rId2" Type="http://schemas.openxmlformats.org/officeDocument/2006/relationships/image" Target="../media/image35.emf"/><Relationship Id="rId16" Type="http://schemas.openxmlformats.org/officeDocument/2006/relationships/image" Target="../media/image49.emf"/><Relationship Id="rId20" Type="http://schemas.openxmlformats.org/officeDocument/2006/relationships/image" Target="../media/image5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emf"/><Relationship Id="rId11" Type="http://schemas.openxmlformats.org/officeDocument/2006/relationships/image" Target="../media/image44.emf"/><Relationship Id="rId5" Type="http://schemas.openxmlformats.org/officeDocument/2006/relationships/image" Target="../media/image38.emf"/><Relationship Id="rId15" Type="http://schemas.openxmlformats.org/officeDocument/2006/relationships/image" Target="../media/image48.emf"/><Relationship Id="rId23" Type="http://schemas.openxmlformats.org/officeDocument/2006/relationships/image" Target="../media/image56.emf"/><Relationship Id="rId10" Type="http://schemas.openxmlformats.org/officeDocument/2006/relationships/image" Target="../media/image43.emf"/><Relationship Id="rId19" Type="http://schemas.openxmlformats.org/officeDocument/2006/relationships/image" Target="../media/image52.emf"/><Relationship Id="rId4" Type="http://schemas.openxmlformats.org/officeDocument/2006/relationships/image" Target="../media/image37.emf"/><Relationship Id="rId9" Type="http://schemas.openxmlformats.org/officeDocument/2006/relationships/image" Target="../media/image42.emf"/><Relationship Id="rId14" Type="http://schemas.openxmlformats.org/officeDocument/2006/relationships/image" Target="../media/image47.emf"/><Relationship Id="rId22" Type="http://schemas.openxmlformats.org/officeDocument/2006/relationships/image" Target="../media/image55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8670" y="443543"/>
            <a:ext cx="5829300" cy="1536171"/>
          </a:xfrm>
        </p:spPr>
        <p:txBody>
          <a:bodyPr>
            <a:normAutofit/>
          </a:bodyPr>
          <a:lstStyle/>
          <a:p>
            <a:r>
              <a:rPr lang="en-GB" sz="2800" dirty="0" smtClean="0"/>
              <a:t>Spin wave excitations in Fe on the basis of band theory</a:t>
            </a:r>
            <a:endParaRPr lang="en-GB" sz="28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0485" y="2459766"/>
            <a:ext cx="2214246" cy="56419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134634" y="8188273"/>
            <a:ext cx="3429000" cy="6001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100" dirty="0" smtClean="0">
                <a:effectLst/>
              </a:rPr>
              <a:t>Blackman, J. A., Morgan, T. &amp; Cooke, J. F. Prediction of High-Energy Spin-Wave Excitation in Iron. </a:t>
            </a:r>
            <a:r>
              <a:rPr lang="en-GB" sz="1100" i="1" dirty="0" smtClean="0">
                <a:effectLst/>
              </a:rPr>
              <a:t>Phys. Rev. Lett.</a:t>
            </a:r>
            <a:r>
              <a:rPr lang="en-GB" sz="1100" dirty="0" smtClean="0">
                <a:effectLst/>
              </a:rPr>
              <a:t> </a:t>
            </a:r>
            <a:r>
              <a:rPr lang="en-GB" sz="1100" b="1" dirty="0" smtClean="0">
                <a:effectLst/>
              </a:rPr>
              <a:t>55,</a:t>
            </a:r>
            <a:r>
              <a:rPr lang="en-GB" sz="1100" dirty="0" smtClean="0">
                <a:effectLst/>
              </a:rPr>
              <a:t> 2814–2817 (1985).</a:t>
            </a:r>
            <a:endParaRPr lang="en-GB" sz="1100" dirty="0">
              <a:effectLst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633" y="2459765"/>
            <a:ext cx="1945217" cy="544917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25438" y="1839990"/>
            <a:ext cx="903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Theory:</a:t>
            </a:r>
            <a:endParaRPr lang="en-GB" dirty="0"/>
          </a:p>
        </p:txBody>
      </p:sp>
      <p:sp>
        <p:nvSpPr>
          <p:cNvPr id="8" name="Rectangle 7"/>
          <p:cNvSpPr/>
          <p:nvPr/>
        </p:nvSpPr>
        <p:spPr>
          <a:xfrm>
            <a:off x="3887670" y="8188272"/>
            <a:ext cx="286231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100" dirty="0" err="1" smtClean="0">
                <a:effectLst/>
              </a:rPr>
              <a:t>Mook</a:t>
            </a:r>
            <a:r>
              <a:rPr lang="en-GB" sz="1100" dirty="0" smtClean="0">
                <a:effectLst/>
              </a:rPr>
              <a:t>, H. A. &amp; </a:t>
            </a:r>
            <a:r>
              <a:rPr lang="en-GB" sz="1100" dirty="0" err="1" smtClean="0">
                <a:effectLst/>
              </a:rPr>
              <a:t>Nicklow</a:t>
            </a:r>
            <a:r>
              <a:rPr lang="en-GB" sz="1100" dirty="0" smtClean="0">
                <a:effectLst/>
              </a:rPr>
              <a:t>, R. M. Neutron Scattering Investigation of the Magnetic Excitations in Iron. </a:t>
            </a:r>
            <a:r>
              <a:rPr lang="en-GB" sz="1100" i="1" dirty="0" smtClean="0">
                <a:effectLst/>
              </a:rPr>
              <a:t>Phys. Rev. B</a:t>
            </a:r>
            <a:r>
              <a:rPr lang="en-GB" sz="1100" dirty="0" smtClean="0">
                <a:effectLst/>
              </a:rPr>
              <a:t> </a:t>
            </a:r>
            <a:r>
              <a:rPr lang="en-GB" sz="1100" b="1" dirty="0" smtClean="0">
                <a:effectLst/>
              </a:rPr>
              <a:t>7,</a:t>
            </a:r>
            <a:r>
              <a:rPr lang="en-GB" sz="1100" dirty="0" smtClean="0">
                <a:effectLst/>
              </a:rPr>
              <a:t> 336–342 (1973).</a:t>
            </a:r>
            <a:endParaRPr lang="en-GB" sz="1100" dirty="0">
              <a:effectLst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055062" y="1883701"/>
            <a:ext cx="13254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Experiment:</a:t>
            </a:r>
            <a:endParaRPr lang="en-GB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3066" y="2346394"/>
            <a:ext cx="2268252" cy="5201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2448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6218" y="1115616"/>
            <a:ext cx="3193142" cy="23934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228" y="1115616"/>
            <a:ext cx="3233780" cy="24238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48680" y="714926"/>
            <a:ext cx="2400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Ei</a:t>
            </a:r>
            <a:r>
              <a:rPr lang="en-GB" dirty="0" smtClean="0"/>
              <a:t> 400; 111 (u=[1,-1,-1])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317152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44374" y="242228"/>
            <a:ext cx="3230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[1,1,0], Heisenberg model:</a:t>
            </a:r>
            <a:endParaRPr lang="en-GB" dirty="0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6791" y="899592"/>
            <a:ext cx="2501053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9704" y="827584"/>
            <a:ext cx="2695680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0808" y="3923928"/>
            <a:ext cx="2695680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4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9080" y="3851920"/>
            <a:ext cx="2695680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332656" y="3203848"/>
            <a:ext cx="30221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[1,1,0], Parabolic model:</a:t>
            </a:r>
            <a:endParaRPr lang="en-GB" dirty="0"/>
          </a:p>
        </p:txBody>
      </p:sp>
      <p:sp>
        <p:nvSpPr>
          <p:cNvPr id="10" name="TextBox 9"/>
          <p:cNvSpPr txBox="1"/>
          <p:nvPr/>
        </p:nvSpPr>
        <p:spPr>
          <a:xfrm>
            <a:off x="4483952" y="494120"/>
            <a:ext cx="1124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No </a:t>
            </a:r>
            <a:r>
              <a:rPr lang="en-GB" dirty="0" err="1" smtClean="0"/>
              <a:t>magFF</a:t>
            </a:r>
            <a:endParaRPr lang="en-GB" dirty="0"/>
          </a:p>
        </p:txBody>
      </p:sp>
      <p:sp>
        <p:nvSpPr>
          <p:cNvPr id="17" name="TextBox 16"/>
          <p:cNvSpPr txBox="1"/>
          <p:nvPr/>
        </p:nvSpPr>
        <p:spPr>
          <a:xfrm>
            <a:off x="2420888" y="532220"/>
            <a:ext cx="1309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With </a:t>
            </a:r>
            <a:r>
              <a:rPr lang="en-GB" dirty="0" err="1" smtClean="0"/>
              <a:t>magFF</a:t>
            </a:r>
            <a:endParaRPr lang="en-GB" dirty="0"/>
          </a:p>
        </p:txBody>
      </p:sp>
      <p:sp>
        <p:nvSpPr>
          <p:cNvPr id="18" name="TextBox 17"/>
          <p:cNvSpPr txBox="1"/>
          <p:nvPr/>
        </p:nvSpPr>
        <p:spPr>
          <a:xfrm>
            <a:off x="1869604" y="3573180"/>
            <a:ext cx="1309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With </a:t>
            </a:r>
            <a:r>
              <a:rPr lang="en-GB" dirty="0" err="1" smtClean="0"/>
              <a:t>magFF</a:t>
            </a:r>
            <a:endParaRPr lang="en-GB" dirty="0"/>
          </a:p>
        </p:txBody>
      </p:sp>
      <p:sp>
        <p:nvSpPr>
          <p:cNvPr id="19" name="TextBox 18"/>
          <p:cNvSpPr txBox="1"/>
          <p:nvPr/>
        </p:nvSpPr>
        <p:spPr>
          <a:xfrm>
            <a:off x="4437112" y="3554596"/>
            <a:ext cx="1124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No </a:t>
            </a:r>
            <a:r>
              <a:rPr lang="en-GB" dirty="0" err="1" smtClean="0"/>
              <a:t>magFF</a:t>
            </a:r>
            <a:endParaRPr lang="en-GB" dirty="0"/>
          </a:p>
        </p:txBody>
      </p:sp>
      <p:pic>
        <p:nvPicPr>
          <p:cNvPr id="7175" name="Picture 7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632" y="899832"/>
            <a:ext cx="2449220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545917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2656" y="107504"/>
            <a:ext cx="6172200" cy="677424"/>
          </a:xfrm>
        </p:spPr>
        <p:txBody>
          <a:bodyPr>
            <a:normAutofit fontScale="90000"/>
          </a:bodyPr>
          <a:lstStyle/>
          <a:p>
            <a:r>
              <a:rPr lang="en-GB" dirty="0" err="1" smtClean="0"/>
              <a:t>Tobyfitting</a:t>
            </a:r>
            <a:r>
              <a:rPr lang="en-GB" dirty="0" smtClean="0"/>
              <a:t>, </a:t>
            </a:r>
            <a:r>
              <a:rPr lang="en-GB" dirty="0" err="1" smtClean="0"/>
              <a:t>parab</a:t>
            </a:r>
            <a:r>
              <a:rPr lang="en-GB" dirty="0" smtClean="0"/>
              <a:t> model: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908720" y="827584"/>
            <a:ext cx="1289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[1,1,0]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729964" y="1231762"/>
            <a:ext cx="2286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SW amplitude + errors</a:t>
            </a:r>
            <a:endParaRPr lang="en-GB" dirty="0"/>
          </a:p>
        </p:txBody>
      </p:sp>
      <p:sp>
        <p:nvSpPr>
          <p:cNvPr id="8" name="TextBox 7"/>
          <p:cNvSpPr txBox="1"/>
          <p:nvPr/>
        </p:nvSpPr>
        <p:spPr>
          <a:xfrm>
            <a:off x="4221087" y="1012250"/>
            <a:ext cx="1512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FHHW+errors</a:t>
            </a:r>
            <a:r>
              <a:rPr lang="en-GB" dirty="0" smtClean="0"/>
              <a:t> </a:t>
            </a:r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672312" y="3849082"/>
            <a:ext cx="2841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[1,1,0] direction [1,0,0]</a:t>
            </a:r>
            <a:endParaRPr lang="en-GB" dirty="0"/>
          </a:p>
        </p:txBody>
      </p:sp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80" y="1619672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3539" y="1547904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5" name="Picture 1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672" y="4211960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6" name="Picture 1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3868" y="4037588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80" y="6732240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202483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40" y="4365548"/>
            <a:ext cx="3362005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061120" y="4211960"/>
            <a:ext cx="1289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[2,0,0]</a:t>
            </a:r>
            <a:endParaRPr lang="en-GB" dirty="0"/>
          </a:p>
        </p:txBody>
      </p:sp>
      <p:pic>
        <p:nvPicPr>
          <p:cNvPr id="7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4365268"/>
            <a:ext cx="3362005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377920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76672" y="395536"/>
            <a:ext cx="4551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[1,1,0], 2peaks </a:t>
            </a:r>
            <a:r>
              <a:rPr lang="en-GB" dirty="0" smtClean="0"/>
              <a:t>approximation, </a:t>
            </a:r>
            <a:r>
              <a:rPr lang="en-GB" dirty="0" err="1" smtClean="0"/>
              <a:t>parab</a:t>
            </a:r>
            <a:r>
              <a:rPr lang="en-GB" dirty="0" smtClean="0"/>
              <a:t> SW:</a:t>
            </a:r>
            <a:endParaRPr lang="en-GB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664" y="899592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899592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520" y="3131840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4221087" y="602268"/>
            <a:ext cx="1512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FHHW+errors</a:t>
            </a:r>
            <a:r>
              <a:rPr lang="en-GB" dirty="0" smtClean="0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112129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60648" y="781388"/>
            <a:ext cx="3442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Ei200 Peak [2,0,0], direction &lt;111&gt;</a:t>
            </a:r>
            <a:endParaRPr lang="en-GB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1008" y="1115616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587047" y="818292"/>
            <a:ext cx="3442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Ei400 Peak [1,1,0], direction &lt;100&gt;</a:t>
            </a:r>
            <a:endParaRPr lang="en-GB" dirty="0"/>
          </a:p>
        </p:txBody>
      </p:sp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80" y="5652120"/>
            <a:ext cx="2572105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826" y="1089740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66" y="3249740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609519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Heisenberg model</a:t>
            </a:r>
            <a:endParaRPr lang="en-GB" dirty="0"/>
          </a:p>
        </p:txBody>
      </p:sp>
      <p:sp>
        <p:nvSpPr>
          <p:cNvPr id="4" name="Rectangle 3"/>
          <p:cNvSpPr/>
          <p:nvPr/>
        </p:nvSpPr>
        <p:spPr>
          <a:xfrm>
            <a:off x="188640" y="1973154"/>
            <a:ext cx="583264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dirty="0"/>
              <a:t>Average </a:t>
            </a:r>
            <a:r>
              <a:rPr lang="en-GB" sz="1600" dirty="0" smtClean="0"/>
              <a:t>J0 </a:t>
            </a:r>
            <a:r>
              <a:rPr lang="en-GB" sz="1600" dirty="0"/>
              <a:t>over number of cuts: 2.683324e+01, Error: 2.525307e-02</a:t>
            </a:r>
          </a:p>
        </p:txBody>
      </p:sp>
    </p:spTree>
    <p:extLst>
      <p:ext uri="{BB962C8B-B14F-4D97-AF65-F5344CB8AC3E}">
        <p14:creationId xmlns:p14="http://schemas.microsoft.com/office/powerpoint/2010/main" val="15319916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56" y="1053100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76676" y="755576"/>
            <a:ext cx="2286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SW amplitude + errors</a:t>
            </a:r>
            <a:endParaRPr lang="en-GB" dirty="0"/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4864" y="981092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564904" y="724418"/>
            <a:ext cx="1777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Lifetime + </a:t>
            </a:r>
            <a:r>
              <a:rPr lang="en-GB" dirty="0" smtClean="0"/>
              <a:t>errors </a:t>
            </a:r>
            <a:endParaRPr lang="en-GB" dirty="0"/>
          </a:p>
        </p:txBody>
      </p:sp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7112" y="908884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88640" y="251520"/>
            <a:ext cx="58781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[1,1,0</a:t>
            </a:r>
            <a:r>
              <a:rPr lang="en-GB" dirty="0" smtClean="0"/>
              <a:t>],</a:t>
            </a:r>
            <a:r>
              <a:rPr lang="en-GB" dirty="0" err="1" smtClean="0"/>
              <a:t>dir</a:t>
            </a:r>
            <a:r>
              <a:rPr lang="en-GB" dirty="0" smtClean="0"/>
              <a:t> &lt;100&gt;, lattice 2.86 </a:t>
            </a:r>
            <a:r>
              <a:rPr lang="en-GB" dirty="0" smtClean="0"/>
              <a:t>Heisenberg model </a:t>
            </a:r>
            <a:r>
              <a:rPr lang="en-GB" dirty="0" smtClean="0"/>
              <a:t>fitting :</a:t>
            </a:r>
            <a:endParaRPr lang="en-GB" dirty="0"/>
          </a:p>
        </p:txBody>
      </p:sp>
      <p:sp>
        <p:nvSpPr>
          <p:cNvPr id="10" name="TextBox 9"/>
          <p:cNvSpPr txBox="1"/>
          <p:nvPr/>
        </p:nvSpPr>
        <p:spPr>
          <a:xfrm>
            <a:off x="260648" y="2915816"/>
            <a:ext cx="58781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[1,1,0</a:t>
            </a:r>
            <a:r>
              <a:rPr lang="en-GB" dirty="0" smtClean="0"/>
              <a:t>],</a:t>
            </a:r>
            <a:r>
              <a:rPr lang="en-GB" dirty="0" err="1" smtClean="0"/>
              <a:t>dir</a:t>
            </a:r>
            <a:r>
              <a:rPr lang="en-GB" dirty="0" smtClean="0"/>
              <a:t> &lt;100&gt;, lattice 2.84 </a:t>
            </a:r>
            <a:r>
              <a:rPr lang="en-GB" dirty="0" smtClean="0"/>
              <a:t>Heisenberg model </a:t>
            </a:r>
            <a:r>
              <a:rPr lang="en-GB" dirty="0" smtClean="0"/>
              <a:t>fitting :</a:t>
            </a:r>
            <a:endParaRPr lang="en-GB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7112" y="3636096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56" y="3708104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4864" y="3708104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260648" y="3244334"/>
            <a:ext cx="597666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/>
              <a:t>Cut: [1,1,0] Direction: [1,0,0] J : 29.6279 Sig: </a:t>
            </a:r>
            <a:r>
              <a:rPr lang="en-GB" sz="1000" dirty="0" smtClean="0"/>
              <a:t>0.097528;    Direction</a:t>
            </a:r>
            <a:r>
              <a:rPr lang="en-GB" sz="1000" dirty="0"/>
              <a:t>: [0,1,0] J : 25.5337 Sig: </a:t>
            </a:r>
            <a:r>
              <a:rPr lang="en-GB" sz="1000" dirty="0" smtClean="0"/>
              <a:t>0.2565</a:t>
            </a:r>
          </a:p>
          <a:p>
            <a:r>
              <a:rPr lang="en-GB" sz="1000" dirty="0" smtClean="0"/>
              <a:t>                     Direction</a:t>
            </a:r>
            <a:r>
              <a:rPr lang="en-GB" sz="1000" dirty="0"/>
              <a:t>: [0,0,1] J : 25.3623 Sig: 0.24648</a:t>
            </a:r>
          </a:p>
        </p:txBody>
      </p:sp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1944" y="5805428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40" y="5805428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332656" y="5436096"/>
            <a:ext cx="1459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=10,dk=0.1</a:t>
            </a:r>
            <a:endParaRPr lang="en-GB" dirty="0"/>
          </a:p>
        </p:txBody>
      </p:sp>
      <p:sp>
        <p:nvSpPr>
          <p:cNvPr id="15" name="TextBox 14"/>
          <p:cNvSpPr txBox="1"/>
          <p:nvPr/>
        </p:nvSpPr>
        <p:spPr>
          <a:xfrm>
            <a:off x="260648" y="554920"/>
            <a:ext cx="1447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 = 5.dk=0.1</a:t>
            </a:r>
            <a:endParaRPr lang="en-GB" dirty="0"/>
          </a:p>
        </p:txBody>
      </p:sp>
      <p:pic>
        <p:nvPicPr>
          <p:cNvPr id="4104" name="Picture 8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3887" y="5805428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5" name="Picture 9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459" y="7712932"/>
            <a:ext cx="1589447" cy="14310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TextBox 23"/>
          <p:cNvSpPr txBox="1"/>
          <p:nvPr/>
        </p:nvSpPr>
        <p:spPr>
          <a:xfrm>
            <a:off x="188640" y="7596336"/>
            <a:ext cx="2284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smtClean="0"/>
              <a:t>=10,dk=0.1, J1=26.8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010200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98363" y="179512"/>
            <a:ext cx="58781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</a:t>
            </a:r>
            <a:r>
              <a:rPr lang="en-GB" dirty="0" smtClean="0"/>
              <a:t>[2,0,0],</a:t>
            </a:r>
            <a:r>
              <a:rPr lang="en-GB" dirty="0" err="1" smtClean="0"/>
              <a:t>dir</a:t>
            </a:r>
            <a:r>
              <a:rPr lang="en-GB" dirty="0" smtClean="0"/>
              <a:t> &lt;100&gt;, lattice 2.84 </a:t>
            </a:r>
            <a:r>
              <a:rPr lang="en-GB" dirty="0" smtClean="0"/>
              <a:t>Heisenberg model </a:t>
            </a:r>
            <a:r>
              <a:rPr lang="en-GB" dirty="0" smtClean="0"/>
              <a:t>fitting :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198363" y="458252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 = 20,dk=0.1</a:t>
            </a:r>
            <a:endParaRPr lang="en-GB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40" y="1259832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879" y="1259832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1088" y="1259832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188640" y="755576"/>
            <a:ext cx="5529263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/>
              <a:t>Cut: [2,0,0] Direction: [1,0,0] J : 28.435 Sig: </a:t>
            </a:r>
            <a:r>
              <a:rPr lang="en-GB" sz="1000" dirty="0" smtClean="0"/>
              <a:t>0.24594</a:t>
            </a:r>
          </a:p>
          <a:p>
            <a:r>
              <a:rPr lang="en-GB" sz="1000" dirty="0"/>
              <a:t>Cut: [2,0,0] Direction: [0,1,0] J : 29.7391 Sig: 0.96891</a:t>
            </a:r>
            <a:endParaRPr lang="en-GB" sz="1000" dirty="0" smtClean="0"/>
          </a:p>
          <a:p>
            <a:r>
              <a:rPr lang="en-GB" sz="1000" dirty="0"/>
              <a:t>Cut: [2,0,0] Direction: [0,0,1] J : 29.9298 Sig: 0.52267</a:t>
            </a:r>
          </a:p>
        </p:txBody>
      </p:sp>
      <p:pic>
        <p:nvPicPr>
          <p:cNvPr id="10245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648" y="3852120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6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5895" y="3852120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7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1944" y="3851920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332656" y="3116034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 = 10,dk=0.1</a:t>
            </a:r>
            <a:endParaRPr lang="en-GB" dirty="0"/>
          </a:p>
        </p:txBody>
      </p:sp>
      <p:sp>
        <p:nvSpPr>
          <p:cNvPr id="7" name="Rectangle 6"/>
          <p:cNvSpPr/>
          <p:nvPr/>
        </p:nvSpPr>
        <p:spPr>
          <a:xfrm>
            <a:off x="257993" y="3347864"/>
            <a:ext cx="5369893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/>
              <a:t>Cut: [2,0,0] Direction: [1,0,0] J : 28.6375 Sig: </a:t>
            </a:r>
            <a:r>
              <a:rPr lang="en-GB" sz="1000" dirty="0" smtClean="0"/>
              <a:t>0.62427</a:t>
            </a:r>
          </a:p>
          <a:p>
            <a:r>
              <a:rPr lang="en-GB" sz="1000" dirty="0"/>
              <a:t>Cut: [2,0,0] Direction: [0,1,0] J : 30.3907 Sig: </a:t>
            </a:r>
            <a:r>
              <a:rPr lang="en-GB" sz="1000" dirty="0" smtClean="0"/>
              <a:t>0.8239</a:t>
            </a:r>
          </a:p>
          <a:p>
            <a:r>
              <a:rPr lang="en-GB" sz="1000" dirty="0"/>
              <a:t>Cut: [2,0,0] Direction: [0,0,1] J : 29.6234 Sig: 0.59638</a:t>
            </a:r>
          </a:p>
        </p:txBody>
      </p:sp>
    </p:spTree>
    <p:extLst>
      <p:ext uri="{BB962C8B-B14F-4D97-AF65-F5344CB8AC3E}">
        <p14:creationId xmlns:p14="http://schemas.microsoft.com/office/powerpoint/2010/main" val="40895945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98363" y="179512"/>
            <a:ext cx="594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</a:t>
            </a:r>
            <a:r>
              <a:rPr lang="en-GB" dirty="0" smtClean="0"/>
              <a:t>[1,-1,0],</a:t>
            </a:r>
            <a:r>
              <a:rPr lang="en-GB" dirty="0" err="1" smtClean="0"/>
              <a:t>dir</a:t>
            </a:r>
            <a:r>
              <a:rPr lang="en-GB" dirty="0" smtClean="0"/>
              <a:t> &lt;100&gt;, lattice 2.84 </a:t>
            </a:r>
            <a:r>
              <a:rPr lang="en-GB" dirty="0" smtClean="0"/>
              <a:t>Heisenberg model </a:t>
            </a:r>
            <a:r>
              <a:rPr lang="en-GB" dirty="0" smtClean="0"/>
              <a:t>fitting :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234425" y="708193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 = 5,dk=0.2</a:t>
            </a:r>
            <a:endParaRPr lang="en-GB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5920" y="1187824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647" y="1187824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879" y="1187824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2060848" y="604319"/>
            <a:ext cx="3960440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50" dirty="0"/>
              <a:t>Cut: [1,-1,0] Direction: [1,0,0] J : 28.0905 Sig: </a:t>
            </a:r>
            <a:r>
              <a:rPr lang="en-GB" sz="1050" dirty="0" smtClean="0"/>
              <a:t>0.22103</a:t>
            </a:r>
          </a:p>
          <a:p>
            <a:r>
              <a:rPr lang="en-GB" sz="1050" dirty="0"/>
              <a:t>Cut: [1,-1,0] Direction: [0,1,0] J : 28.8345 Sig: </a:t>
            </a:r>
            <a:r>
              <a:rPr lang="en-GB" sz="1050" dirty="0" smtClean="0"/>
              <a:t>0.31611</a:t>
            </a:r>
          </a:p>
          <a:p>
            <a:r>
              <a:rPr lang="en-GB" sz="1050" dirty="0"/>
              <a:t>Cut: [1,-1,0] Direction: [0,0,1] J : 28.0218 Sig: 0.19771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34425" y="3203848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 = 10,dk=0.1</a:t>
            </a:r>
            <a:endParaRPr lang="en-GB" dirty="0"/>
          </a:p>
        </p:txBody>
      </p:sp>
      <p:pic>
        <p:nvPicPr>
          <p:cNvPr id="1126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1944" y="3779912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70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40" y="3779912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71" name="Picture 7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3887" y="3779912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2231404" y="3136930"/>
            <a:ext cx="3935061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/>
              <a:t>Cut: [1,-1,0] Direction: [1,0,0] J : 28.0275 Sig: </a:t>
            </a:r>
            <a:r>
              <a:rPr lang="en-GB" sz="1000" dirty="0" smtClean="0"/>
              <a:t>0.47043</a:t>
            </a:r>
          </a:p>
          <a:p>
            <a:r>
              <a:rPr lang="en-GB" sz="1000" dirty="0"/>
              <a:t>Cut: [1,-1,0] Direction: [0,1,0] J : 28.2609 Sig: </a:t>
            </a:r>
            <a:r>
              <a:rPr lang="en-GB" sz="1000" dirty="0" smtClean="0"/>
              <a:t>0.39878</a:t>
            </a:r>
          </a:p>
          <a:p>
            <a:r>
              <a:rPr lang="en-GB" sz="1000" dirty="0"/>
              <a:t>Cut: [1,-1,0] Direction: [0,0,1] J : 28.1609 Sig: 0.46733</a:t>
            </a:r>
          </a:p>
        </p:txBody>
      </p:sp>
    </p:spTree>
    <p:extLst>
      <p:ext uri="{BB962C8B-B14F-4D97-AF65-F5344CB8AC3E}">
        <p14:creationId xmlns:p14="http://schemas.microsoft.com/office/powerpoint/2010/main" val="24058044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809" y="251520"/>
            <a:ext cx="5238214" cy="858408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696" y="5150693"/>
            <a:ext cx="5286375" cy="2733675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 flipH="1">
            <a:off x="1124744" y="6948264"/>
            <a:ext cx="547260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>
            <a:off x="1124744" y="6732240"/>
            <a:ext cx="48245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475015" y="6248816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270</a:t>
            </a:r>
            <a:endParaRPr lang="en-GB" dirty="0"/>
          </a:p>
        </p:txBody>
      </p:sp>
      <p:sp>
        <p:nvSpPr>
          <p:cNvPr id="14" name="TextBox 13"/>
          <p:cNvSpPr txBox="1"/>
          <p:nvPr/>
        </p:nvSpPr>
        <p:spPr>
          <a:xfrm>
            <a:off x="5907063" y="6434916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255</a:t>
            </a:r>
            <a:endParaRPr lang="en-GB" dirty="0"/>
          </a:p>
        </p:txBody>
      </p:sp>
      <p:sp>
        <p:nvSpPr>
          <p:cNvPr id="15" name="Rectangle 14"/>
          <p:cNvSpPr/>
          <p:nvPr/>
        </p:nvSpPr>
        <p:spPr>
          <a:xfrm>
            <a:off x="548680" y="7884368"/>
            <a:ext cx="5894107" cy="9512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7" name="Straight Connector 16"/>
          <p:cNvCxnSpPr/>
          <p:nvPr/>
        </p:nvCxnSpPr>
        <p:spPr>
          <a:xfrm>
            <a:off x="1916832" y="7236296"/>
            <a:ext cx="388843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5595912" y="691570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75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06087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12500" y="683568"/>
            <a:ext cx="4974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[1,1,0], </a:t>
            </a:r>
            <a:r>
              <a:rPr lang="en-GB" dirty="0" err="1" smtClean="0"/>
              <a:t>dir</a:t>
            </a:r>
            <a:r>
              <a:rPr lang="en-GB" dirty="0" smtClean="0"/>
              <a:t> &lt;1,1,0&gt; Heisenberg model, </a:t>
            </a:r>
            <a:r>
              <a:rPr lang="en-GB" dirty="0" err="1" smtClean="0"/>
              <a:t>Ei</a:t>
            </a:r>
            <a:r>
              <a:rPr lang="en-GB" dirty="0" smtClean="0"/>
              <a:t>=200:</a:t>
            </a:r>
            <a:endParaRPr lang="en-GB" dirty="0"/>
          </a:p>
        </p:txBody>
      </p:sp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32" y="1195504"/>
            <a:ext cx="2216206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8880" y="1187624"/>
            <a:ext cx="2065298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1944" y="1187624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38" y="3348064"/>
            <a:ext cx="2173134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6872" y="3347864"/>
            <a:ext cx="2173134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16632" y="3019182"/>
            <a:ext cx="1168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Realigned:</a:t>
            </a:r>
            <a:endParaRPr lang="en-GB" dirty="0"/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7112" y="3348064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923405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12500" y="342484"/>
            <a:ext cx="4974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</a:t>
            </a:r>
            <a:r>
              <a:rPr lang="en-GB" dirty="0" smtClean="0"/>
              <a:t>[1,1,0</a:t>
            </a:r>
            <a:r>
              <a:rPr lang="en-GB" dirty="0" smtClean="0"/>
              <a:t>], </a:t>
            </a:r>
            <a:r>
              <a:rPr lang="en-GB" dirty="0" err="1" smtClean="0"/>
              <a:t>dir</a:t>
            </a:r>
            <a:r>
              <a:rPr lang="en-GB" dirty="0" smtClean="0"/>
              <a:t> &lt;</a:t>
            </a:r>
            <a:r>
              <a:rPr lang="en-GB" dirty="0" smtClean="0"/>
              <a:t>1,1,1&gt; </a:t>
            </a:r>
            <a:r>
              <a:rPr lang="en-GB" dirty="0" smtClean="0"/>
              <a:t>Heisenberg model, </a:t>
            </a:r>
            <a:r>
              <a:rPr lang="en-GB" dirty="0" err="1" smtClean="0"/>
              <a:t>Ei</a:t>
            </a:r>
            <a:r>
              <a:rPr lang="en-GB" dirty="0" smtClean="0"/>
              <a:t>=200:</a:t>
            </a:r>
            <a:endParaRPr lang="en-GB" dirty="0"/>
          </a:p>
        </p:txBody>
      </p:sp>
      <p:sp>
        <p:nvSpPr>
          <p:cNvPr id="2" name="TextBox 1"/>
          <p:cNvSpPr txBox="1"/>
          <p:nvPr/>
        </p:nvSpPr>
        <p:spPr>
          <a:xfrm>
            <a:off x="24589" y="1187624"/>
            <a:ext cx="1850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Realigned, </a:t>
            </a:r>
            <a:r>
              <a:rPr lang="en-GB" dirty="0" err="1" smtClean="0"/>
              <a:t>dE</a:t>
            </a:r>
            <a:r>
              <a:rPr lang="en-GB" dirty="0" smtClean="0"/>
              <a:t> = 4: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116632" y="852845"/>
            <a:ext cx="59266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/>
              <a:t>Cut: [1,1,0] Direction: [1,1,1] J : 26.0365 </a:t>
            </a:r>
            <a:r>
              <a:rPr lang="en-GB" sz="1000" dirty="0" smtClean="0"/>
              <a:t>Sig: 0.077748;  Cut</a:t>
            </a:r>
            <a:r>
              <a:rPr lang="en-GB" sz="1000" dirty="0"/>
              <a:t>: [1,1,0] Direction: [1,-1,1] J : 27.7654 </a:t>
            </a:r>
            <a:r>
              <a:rPr lang="en-GB" sz="1000" dirty="0" smtClean="0"/>
              <a:t>Sig: 0.13421</a:t>
            </a:r>
          </a:p>
          <a:p>
            <a:r>
              <a:rPr lang="en-GB" sz="1000" dirty="0"/>
              <a:t>Cut: [1,1,0] Direction: [1,-1,-1] J : 27.9709 </a:t>
            </a:r>
            <a:r>
              <a:rPr lang="en-GB" sz="1000" dirty="0" smtClean="0"/>
              <a:t>Sig: 0.27515;  Cut</a:t>
            </a:r>
            <a:r>
              <a:rPr lang="en-GB" sz="1000" dirty="0"/>
              <a:t>: [1,1,0] Direction: [1,1,-1] J : 27.2034 </a:t>
            </a:r>
            <a:r>
              <a:rPr lang="en-GB" sz="1000" dirty="0" smtClean="0"/>
              <a:t>Sig: </a:t>
            </a:r>
            <a:r>
              <a:rPr lang="en-GB" sz="1000" dirty="0"/>
              <a:t>0.071099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9630" y="1475856"/>
            <a:ext cx="2395714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826" y="1475656"/>
            <a:ext cx="1894030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8239" y="1475656"/>
            <a:ext cx="1890841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332655" y="3491880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=10</a:t>
            </a:r>
            <a:endParaRPr lang="en-GB" dirty="0"/>
          </a:p>
        </p:txBody>
      </p:sp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655" y="3851920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0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4864" y="3851920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1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3096" y="3852120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364737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6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861" y="3275856"/>
            <a:ext cx="2399051" cy="21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35496"/>
            <a:ext cx="6172200" cy="720080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Summary for </a:t>
            </a:r>
            <a:r>
              <a:rPr lang="en-GB" dirty="0" err="1" smtClean="0"/>
              <a:t>Ei</a:t>
            </a:r>
            <a:r>
              <a:rPr lang="en-GB" dirty="0" smtClean="0"/>
              <a:t>=200;</a:t>
            </a:r>
            <a:endParaRPr lang="en-GB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648" y="1115616"/>
            <a:ext cx="2399051" cy="21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64704" y="1259632"/>
            <a:ext cx="79220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dirty="0" smtClean="0"/>
              <a:t>[1,1,0]</a:t>
            </a:r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736003" y="3440728"/>
            <a:ext cx="86273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dirty="0" smtClean="0"/>
              <a:t>[1,-1,0]</a:t>
            </a:r>
            <a:endParaRPr lang="en-GB" dirty="0"/>
          </a:p>
        </p:txBody>
      </p:sp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40" y="5436096"/>
            <a:ext cx="2399051" cy="21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6912" y="1115856"/>
            <a:ext cx="2399051" cy="21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5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2896" y="5436336"/>
            <a:ext cx="2399051" cy="21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598740" y="5580112"/>
            <a:ext cx="173316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dirty="0" smtClean="0"/>
              <a:t>[1,1,0] &amp; [1,-1,0]</a:t>
            </a:r>
            <a:endParaRPr lang="en-GB" dirty="0"/>
          </a:p>
        </p:txBody>
      </p:sp>
      <p:pic>
        <p:nvPicPr>
          <p:cNvPr id="12297" name="Picture 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4904" y="3276096"/>
            <a:ext cx="2399051" cy="21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8" name="Picture 10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647" y="7236496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9" name="Picture 11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0848" y="7236496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1700691" y="7411670"/>
            <a:ext cx="79220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dirty="0" smtClean="0"/>
              <a:t>[2,0,0]</a:t>
            </a:r>
            <a:endParaRPr lang="en-GB" dirty="0"/>
          </a:p>
        </p:txBody>
      </p:sp>
      <p:pic>
        <p:nvPicPr>
          <p:cNvPr id="12300" name="Picture 12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3136" y="5220072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01" name="Picture 13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9815" y="6881002"/>
            <a:ext cx="1945850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755441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640" y="107504"/>
            <a:ext cx="6172200" cy="1524000"/>
          </a:xfrm>
        </p:spPr>
        <p:txBody>
          <a:bodyPr/>
          <a:lstStyle/>
          <a:p>
            <a:r>
              <a:rPr lang="en-GB" dirty="0" smtClean="0"/>
              <a:t>All &lt;100&gt;</a:t>
            </a:r>
            <a:endParaRPr lang="en-GB" dirty="0"/>
          </a:p>
        </p:txBody>
      </p:sp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6752" y="1331640"/>
            <a:ext cx="3998419" cy="36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1238" y="4948383"/>
            <a:ext cx="3998419" cy="36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482076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32656" y="683568"/>
            <a:ext cx="5138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[1,1,0], </a:t>
            </a:r>
            <a:r>
              <a:rPr lang="en-GB" dirty="0" err="1" smtClean="0"/>
              <a:t>dir</a:t>
            </a:r>
            <a:r>
              <a:rPr lang="en-GB" dirty="0" smtClean="0"/>
              <a:t> &lt;1,0,0&gt; Heisenberg </a:t>
            </a:r>
            <a:r>
              <a:rPr lang="en-GB" dirty="0" smtClean="0"/>
              <a:t>model, </a:t>
            </a:r>
            <a:r>
              <a:rPr lang="en-GB" dirty="0" err="1" smtClean="0"/>
              <a:t>Ei</a:t>
            </a:r>
            <a:r>
              <a:rPr lang="en-GB" dirty="0" smtClean="0"/>
              <a:t>=400:</a:t>
            </a:r>
            <a:endParaRPr lang="en-GB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00" y="1412940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32656" y="1043608"/>
            <a:ext cx="2286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SW amplitude + errors</a:t>
            </a:r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412746" y="3347864"/>
            <a:ext cx="1609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Lifetime errors </a:t>
            </a:r>
            <a:endParaRPr lang="en-GB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24" y="3679248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3136" y="1403848"/>
            <a:ext cx="2109308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4864" y="1457524"/>
            <a:ext cx="2401433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2637582" y="1057732"/>
            <a:ext cx="4045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SW amplitude + </a:t>
            </a:r>
            <a:r>
              <a:rPr lang="en-GB" dirty="0" smtClean="0"/>
              <a:t>errors (realigned a=2.84)</a:t>
            </a:r>
            <a:endParaRPr lang="en-GB" dirty="0"/>
          </a:p>
        </p:txBody>
      </p:sp>
      <p:sp>
        <p:nvSpPr>
          <p:cNvPr id="13" name="TextBox 12"/>
          <p:cNvSpPr txBox="1"/>
          <p:nvPr/>
        </p:nvSpPr>
        <p:spPr>
          <a:xfrm>
            <a:off x="2673488" y="3350566"/>
            <a:ext cx="2067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Lifetime  (realigned)</a:t>
            </a:r>
            <a:endParaRPr lang="en-GB" dirty="0"/>
          </a:p>
        </p:txBody>
      </p:sp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2054" y="3679448"/>
            <a:ext cx="2401433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9936" y="6156376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05706" y="5479248"/>
            <a:ext cx="1511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=20, </a:t>
            </a:r>
            <a:r>
              <a:rPr lang="en-GB" dirty="0" err="1" smtClean="0"/>
              <a:t>dk</a:t>
            </a:r>
            <a:r>
              <a:rPr lang="en-GB" dirty="0" smtClean="0"/>
              <a:t>=0.1</a:t>
            </a:r>
            <a:endParaRPr lang="en-GB" dirty="0"/>
          </a:p>
        </p:txBody>
      </p:sp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647" y="6156376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4864" y="6156376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183570" y="5756266"/>
            <a:ext cx="594250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/>
              <a:t>Cut: [1,1,0] Direction: [1,0,0] J : 28.8519 Sig: </a:t>
            </a:r>
            <a:r>
              <a:rPr lang="en-GB" sz="1000" dirty="0" smtClean="0"/>
              <a:t>0.58639;   Cut</a:t>
            </a:r>
            <a:r>
              <a:rPr lang="en-GB" sz="1000" dirty="0"/>
              <a:t>: [1,1,0] Direction: [0,0,1] J : 31.3937 Sig: </a:t>
            </a:r>
            <a:r>
              <a:rPr lang="en-GB" sz="1000" dirty="0" smtClean="0"/>
              <a:t>1.4618</a:t>
            </a:r>
          </a:p>
          <a:p>
            <a:r>
              <a:rPr lang="en-GB" sz="1000" dirty="0" smtClean="0"/>
              <a:t>Cut</a:t>
            </a:r>
            <a:r>
              <a:rPr lang="en-GB" sz="1000" dirty="0"/>
              <a:t>: [1,1,0] Direction: [0,1,0] J : 33.7659 Sig: 1.0776</a:t>
            </a:r>
          </a:p>
        </p:txBody>
      </p:sp>
    </p:spTree>
    <p:extLst>
      <p:ext uri="{BB962C8B-B14F-4D97-AF65-F5344CB8AC3E}">
        <p14:creationId xmlns:p14="http://schemas.microsoft.com/office/powerpoint/2010/main" val="42653617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32656" y="323528"/>
            <a:ext cx="4974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[1,1,0], </a:t>
            </a:r>
            <a:r>
              <a:rPr lang="en-GB" dirty="0" err="1" smtClean="0"/>
              <a:t>dir</a:t>
            </a:r>
            <a:r>
              <a:rPr lang="en-GB" dirty="0" smtClean="0"/>
              <a:t> &lt;</a:t>
            </a:r>
            <a:r>
              <a:rPr lang="en-GB" dirty="0" smtClean="0"/>
              <a:t>1,1,0</a:t>
            </a:r>
            <a:r>
              <a:rPr lang="en-GB" dirty="0" smtClean="0"/>
              <a:t>&gt; Heisenberg model, </a:t>
            </a:r>
            <a:r>
              <a:rPr lang="en-GB" dirty="0" err="1" smtClean="0"/>
              <a:t>Ei</a:t>
            </a:r>
            <a:r>
              <a:rPr lang="en-GB" dirty="0" smtClean="0"/>
              <a:t>=400:</a:t>
            </a:r>
            <a:endParaRPr lang="en-GB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1088" y="1403848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32656" y="683568"/>
            <a:ext cx="1463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=10;dk=0.1</a:t>
            </a:r>
            <a:endParaRPr lang="en-GB" dirty="0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647" y="1403848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2856" y="1403848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116632" y="903398"/>
            <a:ext cx="5556387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/>
              <a:t>Cut: [1,1,0] Direction: [1,1,0] J : 29.4 Sig: </a:t>
            </a:r>
            <a:r>
              <a:rPr lang="en-GB" sz="1000" dirty="0" smtClean="0"/>
              <a:t>0.58039;   Cut</a:t>
            </a:r>
            <a:r>
              <a:rPr lang="en-GB" sz="1000" dirty="0"/>
              <a:t>: [1,1,0] Direction: [1,-1,0] J : 34.4599 Sig: 0.3922</a:t>
            </a:r>
          </a:p>
          <a:p>
            <a:r>
              <a:rPr lang="en-GB" sz="1000" dirty="0" smtClean="0"/>
              <a:t>Cut</a:t>
            </a:r>
            <a:r>
              <a:rPr lang="en-GB" sz="1000" dirty="0"/>
              <a:t>: [1,1,0] Direction: [1,0,1] J : 33.5446 Sig: </a:t>
            </a:r>
            <a:r>
              <a:rPr lang="en-GB" sz="1000" dirty="0" smtClean="0"/>
              <a:t>0.613;  Cut</a:t>
            </a:r>
            <a:r>
              <a:rPr lang="en-GB" sz="1000" dirty="0"/>
              <a:t>: [1,1,0] Direction: [1,0,-1] J : 30.6759 Sig: </a:t>
            </a:r>
            <a:r>
              <a:rPr lang="en-GB" sz="1000" dirty="0" smtClean="0"/>
              <a:t>0.378</a:t>
            </a:r>
          </a:p>
          <a:p>
            <a:r>
              <a:rPr lang="en-GB" sz="1000" dirty="0"/>
              <a:t>Cut: [1,1,0] Direction: [0,1,1] J : 34.3693 Sig: </a:t>
            </a:r>
            <a:r>
              <a:rPr lang="en-GB" sz="1000" dirty="0" smtClean="0"/>
              <a:t>0.588;  Cut</a:t>
            </a:r>
            <a:r>
              <a:rPr lang="en-GB" sz="1000" dirty="0"/>
              <a:t>: [1,1,0] Direction: [0,1,-1] J : 34.0474 Sig: </a:t>
            </a:r>
            <a:r>
              <a:rPr lang="en-GB" sz="1000" dirty="0" smtClean="0"/>
              <a:t>0.410</a:t>
            </a:r>
            <a:endParaRPr lang="en-GB" sz="1000" dirty="0"/>
          </a:p>
        </p:txBody>
      </p:sp>
      <p:sp>
        <p:nvSpPr>
          <p:cNvPr id="11" name="TextBox 10"/>
          <p:cNvSpPr txBox="1"/>
          <p:nvPr/>
        </p:nvSpPr>
        <p:spPr>
          <a:xfrm>
            <a:off x="260648" y="3266564"/>
            <a:ext cx="1463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=20;dk=0.1</a:t>
            </a:r>
            <a:endParaRPr lang="en-GB" dirty="0"/>
          </a:p>
        </p:txBody>
      </p:sp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928" y="4140152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8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655" y="4140152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/>
          <p:cNvSpPr/>
          <p:nvPr/>
        </p:nvSpPr>
        <p:spPr>
          <a:xfrm>
            <a:off x="192335" y="3563888"/>
            <a:ext cx="5904656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/>
              <a:t>Cut: [1,1,0] Direction: [1,1,0] J : 33.6079 Sig: </a:t>
            </a:r>
            <a:r>
              <a:rPr lang="en-GB" sz="1000" dirty="0" smtClean="0"/>
              <a:t>1.3986;   [</a:t>
            </a:r>
            <a:r>
              <a:rPr lang="en-GB" sz="1000" dirty="0"/>
              <a:t>1,-1,0] J : 34.0755 Sig: </a:t>
            </a:r>
            <a:r>
              <a:rPr lang="en-GB" sz="1000" dirty="0" smtClean="0"/>
              <a:t>0.72275</a:t>
            </a:r>
          </a:p>
          <a:p>
            <a:r>
              <a:rPr lang="en-GB" sz="1000" dirty="0" smtClean="0"/>
              <a:t>                                        [</a:t>
            </a:r>
            <a:r>
              <a:rPr lang="en-GB" sz="1000" dirty="0"/>
              <a:t>1,0,1] J : 32.4547 Sig: </a:t>
            </a:r>
            <a:r>
              <a:rPr lang="en-GB" sz="1000" dirty="0" smtClean="0"/>
              <a:t>0.667;     </a:t>
            </a:r>
            <a:r>
              <a:rPr lang="en-GB" sz="1000" dirty="0"/>
              <a:t>[1,0,-1] J : 30.9517 Sig: </a:t>
            </a:r>
            <a:r>
              <a:rPr lang="en-GB" sz="1000" dirty="0" smtClean="0"/>
              <a:t>0.39285</a:t>
            </a:r>
          </a:p>
          <a:p>
            <a:r>
              <a:rPr lang="en-GB" sz="1000" dirty="0" smtClean="0"/>
              <a:t>                                        [</a:t>
            </a:r>
            <a:r>
              <a:rPr lang="en-GB" sz="1000" dirty="0"/>
              <a:t>0,1,1] J : 35.183 Sig: </a:t>
            </a:r>
            <a:r>
              <a:rPr lang="en-GB" sz="1000" dirty="0" smtClean="0"/>
              <a:t>0.84968;   [</a:t>
            </a:r>
            <a:r>
              <a:rPr lang="en-GB" sz="1000" dirty="0"/>
              <a:t>0,1,-1] J : 34.2541 Sig: 0.45708</a:t>
            </a:r>
          </a:p>
        </p:txBody>
      </p:sp>
      <p:pic>
        <p:nvPicPr>
          <p:cNvPr id="8200" name="Picture 8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4864" y="4139952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475165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32656" y="323528"/>
            <a:ext cx="4974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[1,1,0], </a:t>
            </a:r>
            <a:r>
              <a:rPr lang="en-GB" dirty="0" err="1" smtClean="0"/>
              <a:t>dir</a:t>
            </a:r>
            <a:r>
              <a:rPr lang="en-GB" dirty="0" smtClean="0"/>
              <a:t> &lt;</a:t>
            </a:r>
            <a:r>
              <a:rPr lang="en-GB" dirty="0" smtClean="0"/>
              <a:t>1,1,1&gt; </a:t>
            </a:r>
            <a:r>
              <a:rPr lang="en-GB" dirty="0" smtClean="0"/>
              <a:t>Heisenberg model, </a:t>
            </a:r>
            <a:r>
              <a:rPr lang="en-GB" dirty="0" err="1" smtClean="0"/>
              <a:t>Ei</a:t>
            </a:r>
            <a:r>
              <a:rPr lang="en-GB" dirty="0" smtClean="0"/>
              <a:t>=400:</a:t>
            </a:r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332656" y="683568"/>
            <a:ext cx="1463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=20;dk=0.1</a:t>
            </a:r>
            <a:endParaRPr lang="en-GB" dirty="0"/>
          </a:p>
        </p:txBody>
      </p:sp>
      <p:sp>
        <p:nvSpPr>
          <p:cNvPr id="7" name="Rectangle 6"/>
          <p:cNvSpPr/>
          <p:nvPr/>
        </p:nvSpPr>
        <p:spPr>
          <a:xfrm>
            <a:off x="116632" y="1147554"/>
            <a:ext cx="633670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/>
              <a:t>Cut: [1,1,0] Direction: [1,1,1] J : 34.8783 Sig: </a:t>
            </a:r>
            <a:r>
              <a:rPr lang="en-GB" sz="1000" dirty="0" smtClean="0"/>
              <a:t>0.95814;    Cut</a:t>
            </a:r>
            <a:r>
              <a:rPr lang="en-GB" sz="1000" dirty="0"/>
              <a:t>: [1,1,0] Direction: [1,-1,1] J : 34.6438 Sig: 0.42422</a:t>
            </a:r>
          </a:p>
          <a:p>
            <a:r>
              <a:rPr lang="en-GB" sz="1000" dirty="0" smtClean="0"/>
              <a:t>Cut</a:t>
            </a:r>
            <a:r>
              <a:rPr lang="en-GB" sz="1000" dirty="0"/>
              <a:t>: [1,1,0] Direction: [-1,1,1] J : 34.5406 Sig: </a:t>
            </a:r>
            <a:r>
              <a:rPr lang="en-GB" sz="1000" dirty="0" smtClean="0"/>
              <a:t>0.49859;   Cut</a:t>
            </a:r>
            <a:r>
              <a:rPr lang="en-GB" sz="1000" dirty="0"/>
              <a:t>: [1,1,0] Direction: [1,-1,-1] J : 35.5887 Sig: </a:t>
            </a:r>
            <a:r>
              <a:rPr lang="en-GB" sz="1000" dirty="0" smtClean="0"/>
              <a:t>0.4593</a:t>
            </a:r>
            <a:endParaRPr lang="en-GB" sz="1000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5104" y="1547864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32" y="1547864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6872" y="1547864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867621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32656" y="683568"/>
            <a:ext cx="5045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[1</a:t>
            </a:r>
            <a:r>
              <a:rPr lang="en-GB" dirty="0" smtClean="0"/>
              <a:t>,-1,0</a:t>
            </a:r>
            <a:r>
              <a:rPr lang="en-GB" dirty="0" smtClean="0"/>
              <a:t>], </a:t>
            </a:r>
            <a:r>
              <a:rPr lang="en-GB" dirty="0" err="1" smtClean="0"/>
              <a:t>dir</a:t>
            </a:r>
            <a:r>
              <a:rPr lang="en-GB" dirty="0" smtClean="0"/>
              <a:t> &lt;</a:t>
            </a:r>
            <a:r>
              <a:rPr lang="en-GB" dirty="0" smtClean="0"/>
              <a:t>1,0,0</a:t>
            </a:r>
            <a:r>
              <a:rPr lang="en-GB" dirty="0" smtClean="0"/>
              <a:t>&gt; Heisenberg model, </a:t>
            </a:r>
            <a:r>
              <a:rPr lang="en-GB" dirty="0" err="1" smtClean="0"/>
              <a:t>Ei</a:t>
            </a:r>
            <a:r>
              <a:rPr lang="en-GB" dirty="0" smtClean="0"/>
              <a:t>=787:</a:t>
            </a:r>
            <a:endParaRPr lang="en-GB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9936" y="1259632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647" y="1259632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8880" y="1259832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88640" y="3043848"/>
            <a:ext cx="630974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/>
              <a:t>Cut: [1,-1,0] Direction: [1,0,0] J : 27.6552 Sig: </a:t>
            </a:r>
            <a:r>
              <a:rPr lang="en-GB" sz="1100" dirty="0" smtClean="0"/>
              <a:t>1.2569; Cut</a:t>
            </a:r>
            <a:r>
              <a:rPr lang="en-GB" sz="1100" dirty="0"/>
              <a:t>: [1,-1,0] Direction: [0,1,0] J : 30.4969 Sig: </a:t>
            </a:r>
            <a:r>
              <a:rPr lang="en-GB" sz="1100" dirty="0" smtClean="0"/>
              <a:t>0.56687</a:t>
            </a:r>
          </a:p>
          <a:p>
            <a:r>
              <a:rPr lang="en-GB" sz="1100" dirty="0"/>
              <a:t>Cut: [1,-1,0] Direction: [0,0,1] J : 35.9077 Sig: 0.66817</a:t>
            </a:r>
          </a:p>
        </p:txBody>
      </p:sp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928" y="3779912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404664" y="3419872"/>
            <a:ext cx="5045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[1</a:t>
            </a:r>
            <a:r>
              <a:rPr lang="en-GB" dirty="0" smtClean="0"/>
              <a:t>,-1,0</a:t>
            </a:r>
            <a:r>
              <a:rPr lang="en-GB" dirty="0" smtClean="0"/>
              <a:t>], </a:t>
            </a:r>
            <a:r>
              <a:rPr lang="en-GB" dirty="0" err="1" smtClean="0"/>
              <a:t>dir</a:t>
            </a:r>
            <a:r>
              <a:rPr lang="en-GB" dirty="0" smtClean="0"/>
              <a:t> &lt;</a:t>
            </a:r>
            <a:r>
              <a:rPr lang="en-GB" dirty="0" smtClean="0"/>
              <a:t>1,1,0</a:t>
            </a:r>
            <a:r>
              <a:rPr lang="en-GB" dirty="0" smtClean="0"/>
              <a:t>&gt; Heisenberg model, </a:t>
            </a:r>
            <a:r>
              <a:rPr lang="en-GB" dirty="0" err="1" smtClean="0"/>
              <a:t>Ei</a:t>
            </a:r>
            <a:r>
              <a:rPr lang="en-GB" dirty="0" smtClean="0"/>
              <a:t>=787:</a:t>
            </a:r>
            <a:endParaRPr lang="en-GB" dirty="0"/>
          </a:p>
        </p:txBody>
      </p:sp>
      <p:pic>
        <p:nvPicPr>
          <p:cNvPr id="7174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655" y="3779912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5" name="Picture 7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6872" y="3780072"/>
            <a:ext cx="1999210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332656" y="5652120"/>
            <a:ext cx="619268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/>
              <a:t>Cut: [1,-1,0] Direction: [1,1,0] J : 30.1267 Sig: </a:t>
            </a:r>
            <a:r>
              <a:rPr lang="en-GB" sz="1000" dirty="0" smtClean="0"/>
              <a:t>0.95236;    Cut</a:t>
            </a:r>
            <a:r>
              <a:rPr lang="en-GB" sz="1000" dirty="0"/>
              <a:t>: [1,-1,0] Direction: [1,-1,0] J : 35.4225 Sig: </a:t>
            </a:r>
            <a:r>
              <a:rPr lang="en-GB" sz="1000" dirty="0" smtClean="0"/>
              <a:t>1.4114</a:t>
            </a:r>
          </a:p>
          <a:p>
            <a:r>
              <a:rPr lang="en-GB" sz="1000" dirty="0"/>
              <a:t>Cut: [1,-1,0] Direction: [1,0,1] J : 30.914 Sig: </a:t>
            </a:r>
            <a:r>
              <a:rPr lang="en-GB" sz="1000" dirty="0" smtClean="0"/>
              <a:t>0.78239;      Cut</a:t>
            </a:r>
            <a:r>
              <a:rPr lang="en-GB" sz="1000" dirty="0"/>
              <a:t>: [1,-1,0] Direction: [1,0,-1] J : 35.2996 Sig: </a:t>
            </a:r>
            <a:r>
              <a:rPr lang="en-GB" sz="1000" dirty="0" smtClean="0"/>
              <a:t>1.3725</a:t>
            </a:r>
          </a:p>
          <a:p>
            <a:r>
              <a:rPr lang="en-GB" sz="1000" dirty="0"/>
              <a:t>Cut: [1,-1,0] Direction: [0,1,-1] J : 34.9945 Sig: 0.52071</a:t>
            </a:r>
          </a:p>
        </p:txBody>
      </p:sp>
    </p:spTree>
    <p:extLst>
      <p:ext uri="{BB962C8B-B14F-4D97-AF65-F5344CB8AC3E}">
        <p14:creationId xmlns:p14="http://schemas.microsoft.com/office/powerpoint/2010/main" val="21188783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8779" y="6154298"/>
            <a:ext cx="3362005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840" y="6156176"/>
            <a:ext cx="3362005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6348" y="3360412"/>
            <a:ext cx="3389538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398" y="3375270"/>
            <a:ext cx="3016445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6776" y="808662"/>
            <a:ext cx="3389538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2398" y="-3148"/>
            <a:ext cx="6172200" cy="754772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Realigned Fe401:</a:t>
            </a:r>
            <a:endParaRPr lang="en-GB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32" y="802032"/>
            <a:ext cx="3380220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Straight Connector 4"/>
          <p:cNvCxnSpPr/>
          <p:nvPr/>
        </p:nvCxnSpPr>
        <p:spPr>
          <a:xfrm>
            <a:off x="692696" y="2583182"/>
            <a:ext cx="511256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692696" y="1632220"/>
            <a:ext cx="511256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692696" y="2098176"/>
            <a:ext cx="511256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5169892" y="1075206"/>
            <a:ext cx="0" cy="724121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2139206" y="1071014"/>
            <a:ext cx="0" cy="731741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718096" y="4180058"/>
            <a:ext cx="511256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737146" y="5141562"/>
            <a:ext cx="511256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051802" y="566958"/>
            <a:ext cx="574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Old:</a:t>
            </a:r>
            <a:endParaRPr lang="en-GB" dirty="0"/>
          </a:p>
        </p:txBody>
      </p:sp>
      <p:sp>
        <p:nvSpPr>
          <p:cNvPr id="24" name="TextBox 23"/>
          <p:cNvSpPr txBox="1"/>
          <p:nvPr/>
        </p:nvSpPr>
        <p:spPr>
          <a:xfrm>
            <a:off x="4077072" y="530260"/>
            <a:ext cx="675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New:</a:t>
            </a:r>
            <a:endParaRPr lang="en-GB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245146" y="7085930"/>
            <a:ext cx="511256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1257846" y="7831410"/>
            <a:ext cx="511256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1238796" y="8208590"/>
            <a:ext cx="511256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55260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3519740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656" y="3519740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971600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656" y="971600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8650" y="6081352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704" y="6081352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2398" y="-3148"/>
            <a:ext cx="6172200" cy="754772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Realigned Fe200:</a:t>
            </a:r>
            <a:endParaRPr lang="en-GB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692696" y="2491742"/>
            <a:ext cx="511256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692696" y="1632220"/>
            <a:ext cx="511256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692696" y="2082200"/>
            <a:ext cx="511256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5032732" y="1075206"/>
            <a:ext cx="0" cy="724121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1935500" y="1071014"/>
            <a:ext cx="0" cy="731741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718096" y="4180058"/>
            <a:ext cx="511256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660946" y="5045576"/>
            <a:ext cx="511256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051802" y="566958"/>
            <a:ext cx="574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Old:</a:t>
            </a:r>
            <a:endParaRPr lang="en-GB" dirty="0"/>
          </a:p>
        </p:txBody>
      </p:sp>
      <p:sp>
        <p:nvSpPr>
          <p:cNvPr id="24" name="TextBox 23"/>
          <p:cNvSpPr txBox="1"/>
          <p:nvPr/>
        </p:nvSpPr>
        <p:spPr>
          <a:xfrm>
            <a:off x="4077072" y="530260"/>
            <a:ext cx="675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New:</a:t>
            </a:r>
            <a:endParaRPr lang="en-GB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658406" y="6781130"/>
            <a:ext cx="511256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617766" y="7191330"/>
            <a:ext cx="511256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606336" y="7598990"/>
            <a:ext cx="511256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35500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Looking for gap in 75-? </a:t>
            </a:r>
            <a:r>
              <a:rPr lang="en-GB" dirty="0" err="1" smtClean="0"/>
              <a:t>mEv</a:t>
            </a:r>
            <a:r>
              <a:rPr lang="en-GB" dirty="0" smtClean="0"/>
              <a:t> energy range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 smtClean="0"/>
              <a:t>Exists:</a:t>
            </a:r>
          </a:p>
          <a:p>
            <a:r>
              <a:rPr lang="en-GB" dirty="0" smtClean="0"/>
              <a:t>Some vague pictures sowing evidence</a:t>
            </a:r>
          </a:p>
          <a:p>
            <a:pPr marL="0" indent="0">
              <a:buNone/>
            </a:pPr>
            <a:r>
              <a:rPr lang="en-GB" dirty="0" smtClean="0"/>
              <a:t>Needed:</a:t>
            </a:r>
          </a:p>
          <a:p>
            <a:pPr marL="514350" indent="-514350">
              <a:buAutoNum type="arabicParenR"/>
            </a:pPr>
            <a:r>
              <a:rPr lang="en-GB" dirty="0" smtClean="0"/>
              <a:t>Better spherical cut</a:t>
            </a:r>
          </a:p>
          <a:p>
            <a:pPr marL="514350" indent="-514350">
              <a:buAutoNum type="arabicParenR"/>
            </a:pPr>
            <a:r>
              <a:rPr lang="en-GB" dirty="0" smtClean="0"/>
              <a:t>Resolution deconvolution</a:t>
            </a:r>
          </a:p>
          <a:p>
            <a:pPr marL="514350" indent="-514350">
              <a:buAutoNum type="arabicParenR"/>
            </a:pPr>
            <a:r>
              <a:rPr lang="en-GB" dirty="0" smtClean="0"/>
              <a:t>Symmetrisation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203154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88" y="652410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2856" y="724418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5104" y="724418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669775" y="467544"/>
            <a:ext cx="4766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Bragg 110, Directions [100] (</a:t>
            </a:r>
            <a:r>
              <a:rPr lang="en-GB" dirty="0" smtClean="0">
                <a:latin typeface="Symbol" panose="05050102010706020507" pitchFamily="18" charset="2"/>
              </a:rPr>
              <a:t>G</a:t>
            </a:r>
            <a:r>
              <a:rPr lang="en-GB" dirty="0" smtClean="0"/>
              <a:t>H), </a:t>
            </a:r>
            <a:r>
              <a:rPr lang="en-GB" dirty="0" err="1" smtClean="0"/>
              <a:t>dE</a:t>
            </a:r>
            <a:r>
              <a:rPr lang="en-GB" dirty="0" smtClean="0"/>
              <a:t>=2.5, </a:t>
            </a:r>
            <a:r>
              <a:rPr lang="en-GB" dirty="0" err="1" smtClean="0"/>
              <a:t>dK</a:t>
            </a:r>
            <a:r>
              <a:rPr lang="en-GB" dirty="0" smtClean="0"/>
              <a:t>=0.1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4653136" y="755576"/>
            <a:ext cx="1879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 smtClean="0"/>
              <a:t>|D|=</a:t>
            </a:r>
            <a:r>
              <a:rPr lang="en-GB" dirty="0" smtClean="0"/>
              <a:t>198 [</a:t>
            </a:r>
            <a:r>
              <a:rPr lang="en-GB" sz="1400" dirty="0" err="1" smtClean="0"/>
              <a:t>meV</a:t>
            </a:r>
            <a:r>
              <a:rPr lang="en-GB" sz="1400" dirty="0" smtClean="0"/>
              <a:t>*</a:t>
            </a:r>
            <a:r>
              <a:rPr lang="en-GB" sz="1400" dirty="0" smtClean="0">
                <a:latin typeface="Symbol" panose="05050102010706020507" pitchFamily="18" charset="2"/>
              </a:rPr>
              <a:t>A</a:t>
            </a:r>
            <a:r>
              <a:rPr lang="en-GB" sz="1400" baseline="30000" dirty="0" smtClean="0">
                <a:latin typeface="Symbol" panose="05050102010706020507" pitchFamily="18" charset="2"/>
              </a:rPr>
              <a:t>-2</a:t>
            </a:r>
            <a:r>
              <a:rPr lang="en-GB" dirty="0" smtClean="0"/>
              <a:t>]</a:t>
            </a:r>
            <a:endParaRPr lang="en-GB" dirty="0"/>
          </a:p>
        </p:txBody>
      </p:sp>
      <p:sp>
        <p:nvSpPr>
          <p:cNvPr id="11" name="TextBox 10"/>
          <p:cNvSpPr txBox="1"/>
          <p:nvPr/>
        </p:nvSpPr>
        <p:spPr>
          <a:xfrm>
            <a:off x="260648" y="2515126"/>
            <a:ext cx="49255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Bragg 1(-1)0, Directions [100] (</a:t>
            </a:r>
            <a:r>
              <a:rPr lang="en-GB" dirty="0" smtClean="0">
                <a:latin typeface="Symbol" panose="05050102010706020507" pitchFamily="18" charset="2"/>
              </a:rPr>
              <a:t>G</a:t>
            </a:r>
            <a:r>
              <a:rPr lang="en-GB" dirty="0" smtClean="0"/>
              <a:t>H), </a:t>
            </a:r>
            <a:r>
              <a:rPr lang="en-GB" dirty="0" err="1" smtClean="0"/>
              <a:t>dE</a:t>
            </a:r>
            <a:r>
              <a:rPr lang="en-GB" dirty="0" smtClean="0"/>
              <a:t>=2.5, </a:t>
            </a:r>
            <a:r>
              <a:rPr lang="en-GB" dirty="0" err="1" smtClean="0"/>
              <a:t>dK</a:t>
            </a:r>
            <a:r>
              <a:rPr lang="en-GB" dirty="0" smtClean="0"/>
              <a:t>=0.1</a:t>
            </a:r>
            <a:endParaRPr lang="en-GB" dirty="0"/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5104" y="2884658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88" y="2884658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4725144" y="2915816"/>
            <a:ext cx="1879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 smtClean="0"/>
              <a:t>|D|=</a:t>
            </a:r>
            <a:r>
              <a:rPr lang="en-GB" dirty="0" smtClean="0"/>
              <a:t>207 [</a:t>
            </a:r>
            <a:r>
              <a:rPr lang="en-GB" sz="1400" dirty="0" err="1" smtClean="0"/>
              <a:t>meV</a:t>
            </a:r>
            <a:r>
              <a:rPr lang="en-GB" sz="1400" dirty="0" smtClean="0"/>
              <a:t>*</a:t>
            </a:r>
            <a:r>
              <a:rPr lang="en-GB" sz="1400" dirty="0" smtClean="0">
                <a:latin typeface="Symbol" panose="05050102010706020507" pitchFamily="18" charset="2"/>
              </a:rPr>
              <a:t>A</a:t>
            </a:r>
            <a:r>
              <a:rPr lang="en-GB" sz="1400" baseline="30000" dirty="0" smtClean="0">
                <a:latin typeface="Symbol" panose="05050102010706020507" pitchFamily="18" charset="2"/>
              </a:rPr>
              <a:t>-2</a:t>
            </a:r>
            <a:r>
              <a:rPr lang="en-GB" dirty="0" smtClean="0"/>
              <a:t>]</a:t>
            </a:r>
            <a:endParaRPr lang="en-GB" dirty="0"/>
          </a:p>
        </p:txBody>
      </p:sp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88" y="5044898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5104" y="5044898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5" name="Picture 11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664" y="7020472"/>
            <a:ext cx="2152048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60648" y="6722948"/>
            <a:ext cx="26677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=70-75, &lt;±1,x,y&gt; </a:t>
            </a:r>
            <a:r>
              <a:rPr lang="en-GB" dirty="0" err="1" smtClean="0"/>
              <a:t>dK</a:t>
            </a:r>
            <a:r>
              <a:rPr lang="en-GB" dirty="0" smtClean="0"/>
              <a:t>=0.2</a:t>
            </a:r>
            <a:endParaRPr lang="en-GB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4181" y="6804248"/>
            <a:ext cx="1939195" cy="180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2082445" y="98210"/>
                <a:ext cx="261675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 smtClean="0"/>
                  <a:t>Ei = 200; </a:t>
                </a:r>
                <a14:m>
                  <m:oMath xmlns:m="http://schemas.openxmlformats.org/officeDocument/2006/math">
                    <m:r>
                      <a:rPr lang="en-GB" b="0" i="0" smtClean="0">
                        <a:latin typeface="Cambria Math"/>
                      </a:rPr>
                      <m:t>  </m:t>
                    </m:r>
                    <m:r>
                      <a:rPr lang="en-GB" b="0" i="1" smtClean="0">
                        <a:latin typeface="Cambria Math"/>
                      </a:rPr>
                      <m:t>𝐸</m:t>
                    </m:r>
                    <m:r>
                      <a:rPr lang="en-GB" b="0" i="1" smtClean="0">
                        <a:latin typeface="Cambria Math"/>
                      </a:rPr>
                      <m:t>=</m:t>
                    </m:r>
                    <m:r>
                      <a:rPr lang="en-GB" b="0" i="1" smtClean="0">
                        <a:latin typeface="Cambria Math"/>
                      </a:rPr>
                      <m:t>𝐷</m:t>
                    </m:r>
                    <m:sSup>
                      <m:sSupPr>
                        <m:ctrlPr>
                          <a:rPr lang="en-GB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/>
                          </a:rPr>
                          <m:t>𝑞</m:t>
                        </m:r>
                      </m:e>
                      <m:sup>
                        <m:r>
                          <a:rPr lang="en-GB" i="1" smtClean="0"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2445" y="98210"/>
                <a:ext cx="2616757" cy="369332"/>
              </a:xfrm>
              <a:prstGeom prst="rect">
                <a:avLst/>
              </a:prstGeom>
              <a:blipFill rotWithShape="1">
                <a:blip r:embed="rId12"/>
                <a:stretch>
                  <a:fillRect l="-2098" t="-8197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37" name="Picture 13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1184" y="6804488"/>
            <a:ext cx="2064000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6" name="TextBox 25"/>
          <p:cNvSpPr txBox="1"/>
          <p:nvPr/>
        </p:nvSpPr>
        <p:spPr>
          <a:xfrm>
            <a:off x="3092870" y="6722948"/>
            <a:ext cx="31357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=100-105, cut &lt;0,x,y&gt; </a:t>
            </a:r>
            <a:r>
              <a:rPr lang="en-GB" dirty="0" err="1" smtClean="0"/>
              <a:t>dK</a:t>
            </a:r>
            <a:r>
              <a:rPr lang="en-GB" dirty="0" smtClean="0"/>
              <a:t>=0.2</a:t>
            </a:r>
            <a:endParaRPr lang="en-GB" dirty="0"/>
          </a:p>
        </p:txBody>
      </p:sp>
      <p:sp>
        <p:nvSpPr>
          <p:cNvPr id="10" name="Right Brace 9"/>
          <p:cNvSpPr/>
          <p:nvPr/>
        </p:nvSpPr>
        <p:spPr>
          <a:xfrm rot="16200000">
            <a:off x="3225768" y="-2721126"/>
            <a:ext cx="235485" cy="6377337"/>
          </a:xfrm>
          <a:prstGeom prst="rightBrace">
            <a:avLst>
              <a:gd name="adj1" fmla="val 8333"/>
              <a:gd name="adj2" fmla="val 5011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TextBox 27"/>
          <p:cNvSpPr txBox="1"/>
          <p:nvPr/>
        </p:nvSpPr>
        <p:spPr>
          <a:xfrm>
            <a:off x="4815949" y="5148064"/>
            <a:ext cx="1879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 smtClean="0"/>
              <a:t>|D|=</a:t>
            </a:r>
            <a:r>
              <a:rPr lang="en-GB" dirty="0" smtClean="0"/>
              <a:t>230 [</a:t>
            </a:r>
            <a:r>
              <a:rPr lang="en-GB" sz="1400" dirty="0" err="1" smtClean="0"/>
              <a:t>meV</a:t>
            </a:r>
            <a:r>
              <a:rPr lang="en-GB" sz="1400" dirty="0" smtClean="0"/>
              <a:t>*</a:t>
            </a:r>
            <a:r>
              <a:rPr lang="en-GB" sz="1400" dirty="0" smtClean="0">
                <a:latin typeface="Symbol" panose="05050102010706020507" pitchFamily="18" charset="2"/>
              </a:rPr>
              <a:t>A</a:t>
            </a:r>
            <a:r>
              <a:rPr lang="en-GB" sz="1400" baseline="30000" dirty="0" smtClean="0">
                <a:latin typeface="Symbol" panose="05050102010706020507" pitchFamily="18" charset="2"/>
              </a:rPr>
              <a:t>-2</a:t>
            </a:r>
            <a:r>
              <a:rPr lang="en-GB" dirty="0" smtClean="0"/>
              <a:t>]</a:t>
            </a:r>
            <a:endParaRPr lang="en-GB" dirty="0"/>
          </a:p>
        </p:txBody>
      </p:sp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2856" y="5044898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175028" y="4675366"/>
            <a:ext cx="4539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Bragg 200, Directions [100] (</a:t>
            </a:r>
            <a:r>
              <a:rPr lang="en-GB" dirty="0" smtClean="0">
                <a:latin typeface="Symbol" panose="05050102010706020507" pitchFamily="18" charset="2"/>
              </a:rPr>
              <a:t>G</a:t>
            </a:r>
            <a:r>
              <a:rPr lang="en-GB" dirty="0" smtClean="0"/>
              <a:t>H), </a:t>
            </a:r>
            <a:r>
              <a:rPr lang="en-GB" dirty="0" err="1" smtClean="0"/>
              <a:t>dE</a:t>
            </a:r>
            <a:r>
              <a:rPr lang="en-GB" dirty="0" smtClean="0"/>
              <a:t>=5, </a:t>
            </a:r>
            <a:r>
              <a:rPr lang="en-GB" dirty="0" err="1" smtClean="0"/>
              <a:t>dK</a:t>
            </a:r>
            <a:r>
              <a:rPr lang="en-GB" dirty="0" smtClean="0"/>
              <a:t>=0.1</a:t>
            </a:r>
            <a:endParaRPr lang="en-GB" dirty="0"/>
          </a:p>
        </p:txBody>
      </p:sp>
      <p:cxnSp>
        <p:nvCxnSpPr>
          <p:cNvPr id="17" name="Straight Arrow Connector 16"/>
          <p:cNvCxnSpPr/>
          <p:nvPr/>
        </p:nvCxnSpPr>
        <p:spPr>
          <a:xfrm flipV="1">
            <a:off x="2723406" y="7380312"/>
            <a:ext cx="1281658" cy="54016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2723406" y="7884488"/>
            <a:ext cx="1497682" cy="3598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2420888" y="7533148"/>
            <a:ext cx="562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Gap</a:t>
            </a:r>
            <a:endParaRPr lang="en-GB" dirty="0"/>
          </a:p>
        </p:txBody>
      </p:sp>
      <p:cxnSp>
        <p:nvCxnSpPr>
          <p:cNvPr id="25" name="Straight Arrow Connector 24"/>
          <p:cNvCxnSpPr/>
          <p:nvPr/>
        </p:nvCxnSpPr>
        <p:spPr>
          <a:xfrm flipH="1" flipV="1">
            <a:off x="1772816" y="7884488"/>
            <a:ext cx="928959" cy="3598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H="1">
            <a:off x="1412776" y="7920472"/>
            <a:ext cx="1289600" cy="32393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2856" y="2812650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25526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5444" y="2843808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6992" y="755576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087" y="1202482"/>
            <a:ext cx="2616905" cy="36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076912" y="251520"/>
            <a:ext cx="4368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Looking for gaps in dispersion: Spherical Cut:</a:t>
            </a:r>
            <a:endParaRPr lang="en-GB" dirty="0"/>
          </a:p>
        </p:txBody>
      </p:sp>
      <p:sp>
        <p:nvSpPr>
          <p:cNvPr id="4" name="Rectangle 3"/>
          <p:cNvSpPr/>
          <p:nvPr/>
        </p:nvSpPr>
        <p:spPr>
          <a:xfrm>
            <a:off x="1412776" y="3260998"/>
            <a:ext cx="792088" cy="1384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/>
        </p:nvSpPr>
        <p:spPr>
          <a:xfrm>
            <a:off x="1772816" y="2607779"/>
            <a:ext cx="720080" cy="1384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2461378" y="1655576"/>
            <a:ext cx="1197300" cy="97760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2231116" y="3379050"/>
            <a:ext cx="1427562" cy="11283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712" y="6624192"/>
            <a:ext cx="2318433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8678" y="6624192"/>
            <a:ext cx="2318434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5" name="Picture 11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1164" y="4788424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320675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8" name="Picture 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7112" y="4499992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316529" y="107504"/>
            <a:ext cx="5223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Ei</a:t>
            </a:r>
            <a:r>
              <a:rPr lang="en-GB" dirty="0" smtClean="0"/>
              <a:t>=186 Bragg 200, Directions [100] (</a:t>
            </a:r>
            <a:r>
              <a:rPr lang="en-GB" dirty="0" smtClean="0">
                <a:latin typeface="Symbol" panose="05050102010706020507" pitchFamily="18" charset="2"/>
              </a:rPr>
              <a:t>G</a:t>
            </a:r>
            <a:r>
              <a:rPr lang="en-GB" dirty="0" smtClean="0"/>
              <a:t>H), </a:t>
            </a:r>
            <a:r>
              <a:rPr lang="en-GB" dirty="0" err="1" smtClean="0"/>
              <a:t>dE</a:t>
            </a:r>
            <a:r>
              <a:rPr lang="en-GB" dirty="0" smtClean="0"/>
              <a:t>=5, </a:t>
            </a:r>
            <a:r>
              <a:rPr lang="en-GB" dirty="0" err="1" smtClean="0"/>
              <a:t>dK</a:t>
            </a:r>
            <a:r>
              <a:rPr lang="en-GB" dirty="0" smtClean="0"/>
              <a:t>=0.1</a:t>
            </a:r>
            <a:endParaRPr lang="en-GB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24" y="467544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1368" y="467544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2856" y="467544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8" name="TextBox 27"/>
          <p:cNvSpPr txBox="1"/>
          <p:nvPr/>
        </p:nvSpPr>
        <p:spPr>
          <a:xfrm>
            <a:off x="4630009" y="683568"/>
            <a:ext cx="1879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 smtClean="0"/>
              <a:t>|D|=</a:t>
            </a:r>
            <a:r>
              <a:rPr lang="en-GB" dirty="0" smtClean="0"/>
              <a:t>237 [</a:t>
            </a:r>
            <a:r>
              <a:rPr lang="en-GB" sz="1400" dirty="0" err="1" smtClean="0"/>
              <a:t>meV</a:t>
            </a:r>
            <a:r>
              <a:rPr lang="en-GB" sz="1400" dirty="0" smtClean="0"/>
              <a:t>*</a:t>
            </a:r>
            <a:r>
              <a:rPr lang="en-GB" sz="1400" dirty="0" smtClean="0">
                <a:latin typeface="Symbol" panose="05050102010706020507" pitchFamily="18" charset="2"/>
              </a:rPr>
              <a:t>A</a:t>
            </a:r>
            <a:r>
              <a:rPr lang="en-GB" sz="1400" baseline="30000" dirty="0" smtClean="0">
                <a:latin typeface="Symbol" panose="05050102010706020507" pitchFamily="18" charset="2"/>
              </a:rPr>
              <a:t>-2</a:t>
            </a:r>
            <a:r>
              <a:rPr lang="en-GB" dirty="0" smtClean="0"/>
              <a:t>]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1988840" y="2123728"/>
                <a:ext cx="261675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 smtClean="0"/>
                  <a:t>Ei = 400; </a:t>
                </a:r>
                <a14:m>
                  <m:oMath xmlns:m="http://schemas.openxmlformats.org/officeDocument/2006/math">
                    <m:r>
                      <a:rPr lang="en-GB" b="0" i="0" smtClean="0">
                        <a:latin typeface="Cambria Math"/>
                      </a:rPr>
                      <m:t>  </m:t>
                    </m:r>
                    <m:r>
                      <a:rPr lang="en-GB" b="0" i="1" smtClean="0">
                        <a:latin typeface="Cambria Math"/>
                      </a:rPr>
                      <m:t>𝐸</m:t>
                    </m:r>
                    <m:r>
                      <a:rPr lang="en-GB" b="0" i="1" smtClean="0">
                        <a:latin typeface="Cambria Math"/>
                      </a:rPr>
                      <m:t>=</m:t>
                    </m:r>
                    <m:r>
                      <a:rPr lang="en-GB" b="0" i="1" smtClean="0">
                        <a:latin typeface="Cambria Math"/>
                      </a:rPr>
                      <m:t>𝐷</m:t>
                    </m:r>
                    <m:sSup>
                      <m:sSupPr>
                        <m:ctrlPr>
                          <a:rPr lang="en-GB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/>
                          </a:rPr>
                          <m:t>𝑞</m:t>
                        </m:r>
                      </m:e>
                      <m:sup>
                        <m:r>
                          <a:rPr lang="en-GB" i="1" smtClean="0"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8840" y="2123728"/>
                <a:ext cx="2616757" cy="369332"/>
              </a:xfrm>
              <a:prstGeom prst="rect">
                <a:avLst/>
              </a:prstGeom>
              <a:blipFill rotWithShape="1">
                <a:blip r:embed="rId9"/>
                <a:stretch>
                  <a:fillRect l="-1860" t="-8197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40" y="2555776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3" name="Right Brace 32"/>
          <p:cNvSpPr/>
          <p:nvPr/>
        </p:nvSpPr>
        <p:spPr>
          <a:xfrm rot="16200000">
            <a:off x="3290941" y="-731173"/>
            <a:ext cx="235485" cy="6377337"/>
          </a:xfrm>
          <a:prstGeom prst="rightBrace">
            <a:avLst>
              <a:gd name="adj1" fmla="val 8333"/>
              <a:gd name="adj2" fmla="val 5011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TextBox 37"/>
          <p:cNvSpPr txBox="1"/>
          <p:nvPr/>
        </p:nvSpPr>
        <p:spPr>
          <a:xfrm>
            <a:off x="4797152" y="2699792"/>
            <a:ext cx="1879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 smtClean="0"/>
              <a:t>|D|=</a:t>
            </a:r>
            <a:r>
              <a:rPr lang="en-GB" dirty="0" smtClean="0"/>
              <a:t>237 [</a:t>
            </a:r>
            <a:r>
              <a:rPr lang="en-GB" sz="1400" dirty="0" err="1" smtClean="0"/>
              <a:t>meV</a:t>
            </a:r>
            <a:r>
              <a:rPr lang="en-GB" sz="1400" dirty="0" smtClean="0"/>
              <a:t>*</a:t>
            </a:r>
            <a:r>
              <a:rPr lang="en-GB" sz="1400" dirty="0" smtClean="0">
                <a:latin typeface="Symbol" panose="05050102010706020507" pitchFamily="18" charset="2"/>
              </a:rPr>
              <a:t>A</a:t>
            </a:r>
            <a:r>
              <a:rPr lang="en-GB" sz="1400" baseline="30000" dirty="0" smtClean="0">
                <a:latin typeface="Symbol" panose="05050102010706020507" pitchFamily="18" charset="2"/>
              </a:rPr>
              <a:t>-2</a:t>
            </a:r>
            <a:r>
              <a:rPr lang="en-GB" dirty="0" smtClean="0"/>
              <a:t>]</a:t>
            </a:r>
            <a:endParaRPr lang="en-GB" dirty="0"/>
          </a:p>
        </p:txBody>
      </p:sp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24" y="4499992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3" name="TextBox 42"/>
          <p:cNvSpPr txBox="1"/>
          <p:nvPr/>
        </p:nvSpPr>
        <p:spPr>
          <a:xfrm>
            <a:off x="4797152" y="4572000"/>
            <a:ext cx="1879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 smtClean="0"/>
              <a:t>|D|=</a:t>
            </a:r>
            <a:r>
              <a:rPr lang="en-GB" dirty="0" smtClean="0"/>
              <a:t>230 [</a:t>
            </a:r>
            <a:r>
              <a:rPr lang="en-GB" sz="1400" dirty="0" err="1" smtClean="0"/>
              <a:t>meV</a:t>
            </a:r>
            <a:r>
              <a:rPr lang="en-GB" sz="1400" dirty="0" smtClean="0"/>
              <a:t>*</a:t>
            </a:r>
            <a:r>
              <a:rPr lang="en-GB" sz="1400" dirty="0" smtClean="0">
                <a:latin typeface="Symbol" panose="05050102010706020507" pitchFamily="18" charset="2"/>
              </a:rPr>
              <a:t>A</a:t>
            </a:r>
            <a:r>
              <a:rPr lang="en-GB" sz="1400" baseline="30000" dirty="0" smtClean="0">
                <a:latin typeface="Symbol" panose="05050102010706020507" pitchFamily="18" charset="2"/>
              </a:rPr>
              <a:t>-2</a:t>
            </a:r>
            <a:r>
              <a:rPr lang="en-GB" dirty="0" smtClean="0"/>
              <a:t>]</a:t>
            </a:r>
            <a:endParaRPr lang="en-GB" dirty="0"/>
          </a:p>
        </p:txBody>
      </p:sp>
      <p:pic>
        <p:nvPicPr>
          <p:cNvPr id="2060" name="Picture 12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200" y="6948464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61" name="Picture 13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3136" y="6948464"/>
            <a:ext cx="2158806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" name="Straight Arrow Connector 2"/>
          <p:cNvCxnSpPr/>
          <p:nvPr/>
        </p:nvCxnSpPr>
        <p:spPr>
          <a:xfrm>
            <a:off x="5373216" y="7358784"/>
            <a:ext cx="648072" cy="445911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92022" y="6516216"/>
            <a:ext cx="6377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SW intersection observed at dE~250 in direction 200-&gt;3(-1)0?</a:t>
            </a:r>
            <a:endParaRPr lang="en-GB" dirty="0"/>
          </a:p>
        </p:txBody>
      </p:sp>
      <p:pic>
        <p:nvPicPr>
          <p:cNvPr id="2062" name="Picture 14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24" y="7020472"/>
            <a:ext cx="269256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3" name="Straight Arrow Connector 52"/>
          <p:cNvCxnSpPr/>
          <p:nvPr/>
        </p:nvCxnSpPr>
        <p:spPr>
          <a:xfrm>
            <a:off x="5301208" y="7385572"/>
            <a:ext cx="360040" cy="71482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2325144" y="6949541"/>
            <a:ext cx="670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Gap?</a:t>
            </a:r>
            <a:endParaRPr lang="en-GB" dirty="0"/>
          </a:p>
        </p:txBody>
      </p:sp>
      <p:cxnSp>
        <p:nvCxnSpPr>
          <p:cNvPr id="16" name="Straight Arrow Connector 15"/>
          <p:cNvCxnSpPr/>
          <p:nvPr/>
        </p:nvCxnSpPr>
        <p:spPr>
          <a:xfrm flipH="1">
            <a:off x="1412776" y="7200906"/>
            <a:ext cx="989222" cy="31575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54" idx="1"/>
          </p:cNvCxnSpPr>
          <p:nvPr/>
        </p:nvCxnSpPr>
        <p:spPr>
          <a:xfrm flipH="1">
            <a:off x="1479938" y="7134207"/>
            <a:ext cx="845206" cy="47582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9" name="Straight Connector 2048"/>
          <p:cNvCxnSpPr/>
          <p:nvPr/>
        </p:nvCxnSpPr>
        <p:spPr>
          <a:xfrm>
            <a:off x="5161955" y="8264023"/>
            <a:ext cx="10081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4" name="Straight Connector 2063"/>
          <p:cNvCxnSpPr/>
          <p:nvPr/>
        </p:nvCxnSpPr>
        <p:spPr>
          <a:xfrm>
            <a:off x="5831932" y="7092280"/>
            <a:ext cx="0" cy="14496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5511906" y="7092280"/>
            <a:ext cx="0" cy="14496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5181007" y="7971228"/>
            <a:ext cx="10081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5185770" y="7682633"/>
            <a:ext cx="10081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>
            <a:off x="5195296" y="7394038"/>
            <a:ext cx="10081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8" name="Oval 2067"/>
          <p:cNvSpPr/>
          <p:nvPr/>
        </p:nvSpPr>
        <p:spPr>
          <a:xfrm>
            <a:off x="5490565" y="7375549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8" name="Oval 77"/>
          <p:cNvSpPr/>
          <p:nvPr/>
        </p:nvSpPr>
        <p:spPr>
          <a:xfrm>
            <a:off x="5814790" y="7658818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9" name="Oval 78"/>
          <p:cNvSpPr/>
          <p:nvPr/>
        </p:nvSpPr>
        <p:spPr>
          <a:xfrm>
            <a:off x="6148541" y="7942087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0" name="Oval 79"/>
          <p:cNvSpPr/>
          <p:nvPr/>
        </p:nvSpPr>
        <p:spPr>
          <a:xfrm>
            <a:off x="5815472" y="8230119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1" name="Oval 80"/>
          <p:cNvSpPr/>
          <p:nvPr/>
        </p:nvSpPr>
        <p:spPr>
          <a:xfrm>
            <a:off x="5482403" y="7946591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7" name="Oval 76"/>
          <p:cNvSpPr/>
          <p:nvPr/>
        </p:nvSpPr>
        <p:spPr>
          <a:xfrm>
            <a:off x="5811938" y="7370223"/>
            <a:ext cx="45719" cy="45719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2" name="Oval 81"/>
          <p:cNvSpPr/>
          <p:nvPr/>
        </p:nvSpPr>
        <p:spPr>
          <a:xfrm>
            <a:off x="5814227" y="7949324"/>
            <a:ext cx="45719" cy="45719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0009" y="4523564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8880" y="2627984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7112" y="2483768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5" name="TextBox 34"/>
          <p:cNvSpPr txBox="1"/>
          <p:nvPr/>
        </p:nvSpPr>
        <p:spPr>
          <a:xfrm>
            <a:off x="822422" y="2411760"/>
            <a:ext cx="4539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Bragg 110, Directions [100] (</a:t>
            </a:r>
            <a:r>
              <a:rPr lang="en-GB" dirty="0" smtClean="0">
                <a:latin typeface="Symbol" panose="05050102010706020507" pitchFamily="18" charset="2"/>
              </a:rPr>
              <a:t>G</a:t>
            </a:r>
            <a:r>
              <a:rPr lang="en-GB" dirty="0" smtClean="0"/>
              <a:t>H), </a:t>
            </a:r>
            <a:r>
              <a:rPr lang="en-GB" dirty="0" err="1" smtClean="0"/>
              <a:t>dE</a:t>
            </a:r>
            <a:r>
              <a:rPr lang="en-GB" dirty="0" smtClean="0"/>
              <a:t>=5, </a:t>
            </a:r>
            <a:r>
              <a:rPr lang="en-GB" dirty="0" err="1" smtClean="0"/>
              <a:t>dK</a:t>
            </a:r>
            <a:r>
              <a:rPr lang="en-GB" dirty="0" smtClean="0"/>
              <a:t>=0.1</a:t>
            </a:r>
            <a:endParaRPr lang="en-GB" dirty="0"/>
          </a:p>
        </p:txBody>
      </p:sp>
      <p:sp>
        <p:nvSpPr>
          <p:cNvPr id="42" name="TextBox 41"/>
          <p:cNvSpPr txBox="1"/>
          <p:nvPr/>
        </p:nvSpPr>
        <p:spPr>
          <a:xfrm>
            <a:off x="974822" y="4202668"/>
            <a:ext cx="4539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Bragg 200, Directions [100] (</a:t>
            </a:r>
            <a:r>
              <a:rPr lang="en-GB" dirty="0" smtClean="0">
                <a:latin typeface="Symbol" panose="05050102010706020507" pitchFamily="18" charset="2"/>
              </a:rPr>
              <a:t>G</a:t>
            </a:r>
            <a:r>
              <a:rPr lang="en-GB" dirty="0" smtClean="0"/>
              <a:t>H), </a:t>
            </a:r>
            <a:r>
              <a:rPr lang="en-GB" dirty="0" err="1" smtClean="0"/>
              <a:t>dE</a:t>
            </a:r>
            <a:r>
              <a:rPr lang="en-GB" dirty="0" smtClean="0"/>
              <a:t>=5, </a:t>
            </a:r>
            <a:r>
              <a:rPr lang="en-GB" dirty="0" err="1" smtClean="0"/>
              <a:t>dK</a:t>
            </a:r>
            <a:r>
              <a:rPr lang="en-GB" dirty="0" smtClean="0"/>
              <a:t>=0.1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12444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Searching for </a:t>
            </a:r>
            <a:r>
              <a:rPr lang="en-GB" dirty="0" err="1" smtClean="0"/>
              <a:t>sw</a:t>
            </a:r>
            <a:r>
              <a:rPr lang="en-GB" dirty="0" smtClean="0"/>
              <a:t> “Roof” at point “N” (1/2,1/2,0) at 250 </a:t>
            </a:r>
            <a:r>
              <a:rPr lang="en-GB" dirty="0" err="1" smtClean="0"/>
              <a:t>mEV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 smtClean="0"/>
              <a:t>Exists:</a:t>
            </a:r>
          </a:p>
          <a:p>
            <a:pPr marL="0" indent="0">
              <a:buNone/>
            </a:pPr>
            <a:r>
              <a:rPr lang="en-GB" dirty="0" smtClean="0"/>
              <a:t>Pictures showing rooftop</a:t>
            </a:r>
          </a:p>
          <a:p>
            <a:pPr marL="0" indent="0">
              <a:buNone/>
            </a:pPr>
            <a:r>
              <a:rPr lang="en-GB" dirty="0" smtClean="0"/>
              <a:t>Needed:</a:t>
            </a:r>
          </a:p>
          <a:p>
            <a:pPr marL="0" indent="0">
              <a:buNone/>
            </a:pPr>
            <a:r>
              <a:rPr lang="en-GB" dirty="0" smtClean="0"/>
              <a:t>Q-</a:t>
            </a:r>
            <a:r>
              <a:rPr lang="en-GB" dirty="0" err="1" smtClean="0"/>
              <a:t>dE</a:t>
            </a:r>
            <a:r>
              <a:rPr lang="en-GB" dirty="0" smtClean="0"/>
              <a:t> cut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891588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9" name="Picture 1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6894" y="3347864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45" name="Picture 2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1168" y="3420032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85" y="467864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0" y="1907864"/>
            <a:ext cx="1924374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9" y="4788184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9" y="3348024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800" y="467544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800" y="1907864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800" y="3325788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800" y="4788184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800" y="6228344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9097" y="-199524"/>
            <a:ext cx="6172200" cy="667068"/>
          </a:xfrm>
        </p:spPr>
        <p:txBody>
          <a:bodyPr>
            <a:normAutofit/>
          </a:bodyPr>
          <a:lstStyle/>
          <a:p>
            <a:r>
              <a:rPr lang="en-GB" sz="2800" dirty="0" smtClean="0"/>
              <a:t>Catching N point (½, </a:t>
            </a:r>
            <a:r>
              <a:rPr lang="en-GB" sz="2800" dirty="0"/>
              <a:t>½</a:t>
            </a:r>
            <a:r>
              <a:rPr lang="en-GB" sz="2800" dirty="0" smtClean="0"/>
              <a:t>,0)</a:t>
            </a:r>
            <a:endParaRPr lang="en-GB" sz="2800" dirty="0"/>
          </a:p>
        </p:txBody>
      </p:sp>
      <p:sp>
        <p:nvSpPr>
          <p:cNvPr id="4" name="Rectangle 3"/>
          <p:cNvSpPr/>
          <p:nvPr/>
        </p:nvSpPr>
        <p:spPr>
          <a:xfrm>
            <a:off x="404664" y="467544"/>
            <a:ext cx="100811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err="1" smtClean="0">
                <a:solidFill>
                  <a:schemeClr val="tx1"/>
                </a:solidFill>
              </a:rPr>
              <a:t>dE</a:t>
            </a:r>
            <a:r>
              <a:rPr lang="en-GB" sz="1400" dirty="0" smtClean="0">
                <a:solidFill>
                  <a:schemeClr val="tx1"/>
                </a:solidFill>
              </a:rPr>
              <a:t>=200+20</a:t>
            </a:r>
            <a:endParaRPr lang="en-GB" sz="1400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977410" y="394450"/>
            <a:ext cx="100811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err="1" smtClean="0">
                <a:solidFill>
                  <a:schemeClr val="tx1"/>
                </a:solidFill>
              </a:rPr>
              <a:t>dE</a:t>
            </a:r>
            <a:r>
              <a:rPr lang="en-GB" sz="1400" dirty="0" smtClean="0">
                <a:solidFill>
                  <a:schemeClr val="tx1"/>
                </a:solidFill>
              </a:rPr>
              <a:t>=200+20</a:t>
            </a:r>
            <a:endParaRPr lang="en-GB" sz="1400" dirty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04664" y="1907704"/>
            <a:ext cx="100811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err="1" smtClean="0">
                <a:solidFill>
                  <a:schemeClr val="tx1"/>
                </a:solidFill>
              </a:rPr>
              <a:t>dE</a:t>
            </a:r>
            <a:r>
              <a:rPr lang="en-GB" sz="1400" dirty="0" smtClean="0">
                <a:solidFill>
                  <a:schemeClr val="tx1"/>
                </a:solidFill>
              </a:rPr>
              <a:t>=220+20</a:t>
            </a:r>
            <a:endParaRPr lang="en-GB" sz="1400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060848" y="1907704"/>
            <a:ext cx="100811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err="1" smtClean="0">
                <a:solidFill>
                  <a:schemeClr val="tx1"/>
                </a:solidFill>
              </a:rPr>
              <a:t>dE</a:t>
            </a:r>
            <a:r>
              <a:rPr lang="en-GB" sz="1400" dirty="0" smtClean="0">
                <a:solidFill>
                  <a:schemeClr val="tx1"/>
                </a:solidFill>
              </a:rPr>
              <a:t>=220+20</a:t>
            </a:r>
            <a:endParaRPr lang="en-GB" sz="1400" dirty="0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404664" y="3347864"/>
            <a:ext cx="100811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err="1" smtClean="0">
                <a:solidFill>
                  <a:schemeClr val="tx1"/>
                </a:solidFill>
              </a:rPr>
              <a:t>dE</a:t>
            </a:r>
            <a:r>
              <a:rPr lang="en-GB" sz="1400" dirty="0" smtClean="0">
                <a:solidFill>
                  <a:schemeClr val="tx1"/>
                </a:solidFill>
              </a:rPr>
              <a:t>=240+20</a:t>
            </a:r>
            <a:endParaRPr lang="en-GB" sz="1400" dirty="0">
              <a:solidFill>
                <a:schemeClr val="tx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988840" y="3347864"/>
            <a:ext cx="100811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err="1" smtClean="0">
                <a:solidFill>
                  <a:schemeClr val="tx1"/>
                </a:solidFill>
              </a:rPr>
              <a:t>dE</a:t>
            </a:r>
            <a:r>
              <a:rPr lang="en-GB" sz="1400" dirty="0" smtClean="0">
                <a:solidFill>
                  <a:schemeClr val="tx1"/>
                </a:solidFill>
              </a:rPr>
              <a:t>=240+20</a:t>
            </a:r>
            <a:endParaRPr lang="en-GB" sz="1400" dirty="0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404664" y="4788024"/>
            <a:ext cx="100811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err="1" smtClean="0">
                <a:solidFill>
                  <a:schemeClr val="tx1"/>
                </a:solidFill>
              </a:rPr>
              <a:t>dE</a:t>
            </a:r>
            <a:r>
              <a:rPr lang="en-GB" sz="1400" dirty="0" smtClean="0">
                <a:solidFill>
                  <a:schemeClr val="tx1"/>
                </a:solidFill>
              </a:rPr>
              <a:t>=260+20</a:t>
            </a:r>
            <a:endParaRPr lang="en-GB" sz="1400" dirty="0">
              <a:solidFill>
                <a:schemeClr val="tx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1988840" y="4788024"/>
            <a:ext cx="100811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err="1" smtClean="0">
                <a:solidFill>
                  <a:schemeClr val="tx1"/>
                </a:solidFill>
              </a:rPr>
              <a:t>dE</a:t>
            </a:r>
            <a:r>
              <a:rPr lang="en-GB" sz="1400" dirty="0" smtClean="0">
                <a:solidFill>
                  <a:schemeClr val="tx1"/>
                </a:solidFill>
              </a:rPr>
              <a:t>=260+20</a:t>
            </a:r>
            <a:endParaRPr lang="en-GB" sz="1400" dirty="0">
              <a:solidFill>
                <a:schemeClr val="tx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988840" y="6228344"/>
            <a:ext cx="100811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err="1" smtClean="0">
                <a:solidFill>
                  <a:schemeClr val="tx1"/>
                </a:solidFill>
              </a:rPr>
              <a:t>dE</a:t>
            </a:r>
            <a:r>
              <a:rPr lang="en-GB" sz="1400" dirty="0" smtClean="0">
                <a:solidFill>
                  <a:schemeClr val="tx1"/>
                </a:solidFill>
              </a:rPr>
              <a:t>=280+20</a:t>
            </a:r>
            <a:endParaRPr lang="en-GB" sz="1400" dirty="0">
              <a:solidFill>
                <a:schemeClr val="tx1"/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2716540" y="672138"/>
            <a:ext cx="0" cy="108012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V="1">
            <a:off x="2505472" y="672138"/>
            <a:ext cx="0" cy="108012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V="1">
            <a:off x="2292112" y="672138"/>
            <a:ext cx="0" cy="108012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2067322" y="672138"/>
            <a:ext cx="0" cy="108012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1988840" y="994682"/>
            <a:ext cx="1042402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1973600" y="1202864"/>
            <a:ext cx="1042402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1977410" y="1422476"/>
            <a:ext cx="1042402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1965980" y="1634912"/>
            <a:ext cx="1042402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>
            <a:off x="1977410" y="770434"/>
            <a:ext cx="1042402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>
            <a:off x="1965980" y="2222406"/>
            <a:ext cx="1042402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/>
          <p:nvPr/>
        </p:nvCxnSpPr>
        <p:spPr>
          <a:xfrm>
            <a:off x="1969790" y="3635896"/>
            <a:ext cx="1042402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/>
          <p:cNvGrpSpPr/>
          <p:nvPr/>
        </p:nvGrpSpPr>
        <p:grpSpPr>
          <a:xfrm>
            <a:off x="1965980" y="2108870"/>
            <a:ext cx="1065262" cy="1080120"/>
            <a:chOff x="1965980" y="672138"/>
            <a:chExt cx="1065262" cy="1080120"/>
          </a:xfrm>
        </p:grpSpPr>
        <p:cxnSp>
          <p:nvCxnSpPr>
            <p:cNvPr id="47" name="Straight Connector 46"/>
            <p:cNvCxnSpPr/>
            <p:nvPr/>
          </p:nvCxnSpPr>
          <p:spPr>
            <a:xfrm flipV="1">
              <a:off x="2716540" y="672138"/>
              <a:ext cx="0" cy="108012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 flipV="1">
              <a:off x="2505472" y="672138"/>
              <a:ext cx="0" cy="108012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 flipV="1">
              <a:off x="2292112" y="672138"/>
              <a:ext cx="0" cy="108012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 flipV="1">
              <a:off x="2067322" y="672138"/>
              <a:ext cx="0" cy="108012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>
              <a:off x="1988840" y="994682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>
              <a:off x="1973600" y="1202864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>
              <a:off x="1977410" y="1422476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>
              <a:off x="1965980" y="1634912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/>
          <p:cNvGrpSpPr/>
          <p:nvPr/>
        </p:nvGrpSpPr>
        <p:grpSpPr>
          <a:xfrm>
            <a:off x="1962170" y="3522742"/>
            <a:ext cx="1065262" cy="1080120"/>
            <a:chOff x="1965980" y="672138"/>
            <a:chExt cx="1065262" cy="1080120"/>
          </a:xfrm>
        </p:grpSpPr>
        <p:cxnSp>
          <p:nvCxnSpPr>
            <p:cNvPr id="56" name="Straight Connector 55"/>
            <p:cNvCxnSpPr/>
            <p:nvPr/>
          </p:nvCxnSpPr>
          <p:spPr>
            <a:xfrm flipV="1">
              <a:off x="2716540" y="672138"/>
              <a:ext cx="0" cy="108012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 flipV="1">
              <a:off x="2505472" y="672138"/>
              <a:ext cx="0" cy="108012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 flipV="1">
              <a:off x="2292112" y="672138"/>
              <a:ext cx="0" cy="108012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 flipV="1">
              <a:off x="2067322" y="672138"/>
              <a:ext cx="0" cy="108012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1988840" y="994682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>
              <a:off x="1973600" y="1202864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>
              <a:off x="1977410" y="1422476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>
              <a:off x="1965980" y="1634912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/>
          <p:cNvGrpSpPr/>
          <p:nvPr/>
        </p:nvGrpSpPr>
        <p:grpSpPr>
          <a:xfrm>
            <a:off x="1962170" y="4992618"/>
            <a:ext cx="1065262" cy="1080120"/>
            <a:chOff x="1965980" y="672138"/>
            <a:chExt cx="1065262" cy="1080120"/>
          </a:xfrm>
        </p:grpSpPr>
        <p:cxnSp>
          <p:nvCxnSpPr>
            <p:cNvPr id="66" name="Straight Connector 65"/>
            <p:cNvCxnSpPr/>
            <p:nvPr/>
          </p:nvCxnSpPr>
          <p:spPr>
            <a:xfrm flipV="1">
              <a:off x="2716540" y="672138"/>
              <a:ext cx="0" cy="108012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 flipV="1">
              <a:off x="2505472" y="672138"/>
              <a:ext cx="0" cy="108012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 flipV="1">
              <a:off x="2292112" y="672138"/>
              <a:ext cx="0" cy="108012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 flipV="1">
              <a:off x="2067322" y="672138"/>
              <a:ext cx="0" cy="108012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>
              <a:off x="1988840" y="994682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>
              <a:off x="1973600" y="1202864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>
              <a:off x="1977410" y="1422476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>
              <a:off x="1965980" y="1634912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/>
          <p:cNvGrpSpPr/>
          <p:nvPr/>
        </p:nvGrpSpPr>
        <p:grpSpPr>
          <a:xfrm>
            <a:off x="1965980" y="6428968"/>
            <a:ext cx="1065262" cy="1080120"/>
            <a:chOff x="1965980" y="672138"/>
            <a:chExt cx="1065262" cy="1080120"/>
          </a:xfrm>
        </p:grpSpPr>
        <p:cxnSp>
          <p:nvCxnSpPr>
            <p:cNvPr id="75" name="Straight Connector 74"/>
            <p:cNvCxnSpPr/>
            <p:nvPr/>
          </p:nvCxnSpPr>
          <p:spPr>
            <a:xfrm flipV="1">
              <a:off x="2716540" y="672138"/>
              <a:ext cx="0" cy="108012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 flipV="1">
              <a:off x="2505472" y="672138"/>
              <a:ext cx="0" cy="108012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 flipV="1">
              <a:off x="2292112" y="672138"/>
              <a:ext cx="0" cy="108012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 flipV="1">
              <a:off x="2067322" y="672138"/>
              <a:ext cx="0" cy="108012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/>
          </p:nvCxnSpPr>
          <p:spPr>
            <a:xfrm>
              <a:off x="1988840" y="994682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>
              <a:off x="1973600" y="1202864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/>
            <p:nvPr/>
          </p:nvCxnSpPr>
          <p:spPr>
            <a:xfrm>
              <a:off x="1977410" y="1422476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/>
            <p:nvPr/>
          </p:nvCxnSpPr>
          <p:spPr>
            <a:xfrm>
              <a:off x="1965980" y="1634912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4" name="Straight Connector 113"/>
          <p:cNvCxnSpPr/>
          <p:nvPr/>
        </p:nvCxnSpPr>
        <p:spPr>
          <a:xfrm>
            <a:off x="1973600" y="5102344"/>
            <a:ext cx="1042402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/>
          <p:nvPr/>
        </p:nvCxnSpPr>
        <p:spPr>
          <a:xfrm>
            <a:off x="1977410" y="6545932"/>
            <a:ext cx="1042402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 34"/>
          <p:cNvGrpSpPr/>
          <p:nvPr/>
        </p:nvGrpSpPr>
        <p:grpSpPr>
          <a:xfrm>
            <a:off x="116632" y="7524328"/>
            <a:ext cx="1920397" cy="1512168"/>
            <a:chOff x="3740851" y="7596336"/>
            <a:chExt cx="1920397" cy="1512168"/>
          </a:xfrm>
        </p:grpSpPr>
        <p:pic>
          <p:nvPicPr>
            <p:cNvPr id="1035" name="Picture 11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0851" y="7668504"/>
              <a:ext cx="1920397" cy="144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3" name="Rectangle 22"/>
            <p:cNvSpPr/>
            <p:nvPr/>
          </p:nvSpPr>
          <p:spPr>
            <a:xfrm>
              <a:off x="4149080" y="7596336"/>
              <a:ext cx="1008112" cy="2880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dirty="0" err="1" smtClean="0">
                  <a:solidFill>
                    <a:schemeClr val="tx1"/>
                  </a:solidFill>
                </a:rPr>
                <a:t>dE</a:t>
              </a:r>
              <a:r>
                <a:rPr lang="en-GB" sz="1400" dirty="0" smtClean="0">
                  <a:solidFill>
                    <a:schemeClr val="tx1"/>
                  </a:solidFill>
                </a:rPr>
                <a:t>=300+20</a:t>
              </a:r>
              <a:endParaRPr lang="en-GB" sz="1400" dirty="0">
                <a:solidFill>
                  <a:schemeClr val="tx1"/>
                </a:solidFill>
              </a:endParaRPr>
            </a:p>
          </p:txBody>
        </p:sp>
        <p:grpSp>
          <p:nvGrpSpPr>
            <p:cNvPr id="83" name="Group 82"/>
            <p:cNvGrpSpPr/>
            <p:nvPr/>
          </p:nvGrpSpPr>
          <p:grpSpPr>
            <a:xfrm>
              <a:off x="4077072" y="7869128"/>
              <a:ext cx="1065262" cy="1080120"/>
              <a:chOff x="1965980" y="672138"/>
              <a:chExt cx="1065262" cy="1080120"/>
            </a:xfrm>
          </p:grpSpPr>
          <p:cxnSp>
            <p:nvCxnSpPr>
              <p:cNvPr id="84" name="Straight Connector 83"/>
              <p:cNvCxnSpPr/>
              <p:nvPr/>
            </p:nvCxnSpPr>
            <p:spPr>
              <a:xfrm flipV="1">
                <a:off x="2716540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/>
            </p:nvCxnSpPr>
            <p:spPr>
              <a:xfrm flipV="1">
                <a:off x="250547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/>
            </p:nvCxnSpPr>
            <p:spPr>
              <a:xfrm flipV="1">
                <a:off x="229211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/>
            </p:nvCxnSpPr>
            <p:spPr>
              <a:xfrm flipV="1">
                <a:off x="206732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/>
            </p:nvCxnSpPr>
            <p:spPr>
              <a:xfrm>
                <a:off x="1988840" y="994682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/>
            </p:nvCxnSpPr>
            <p:spPr>
              <a:xfrm>
                <a:off x="1973600" y="1202864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/>
            </p:nvCxnSpPr>
            <p:spPr>
              <a:xfrm>
                <a:off x="1977410" y="1422476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/>
            </p:nvCxnSpPr>
            <p:spPr>
              <a:xfrm>
                <a:off x="1965980" y="1634912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16" name="Straight Connector 115"/>
            <p:cNvCxnSpPr/>
            <p:nvPr/>
          </p:nvCxnSpPr>
          <p:spPr>
            <a:xfrm>
              <a:off x="4080882" y="7981900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/>
          <p:cNvGrpSpPr/>
          <p:nvPr/>
        </p:nvGrpSpPr>
        <p:grpSpPr>
          <a:xfrm>
            <a:off x="1652619" y="7524488"/>
            <a:ext cx="1920397" cy="1584016"/>
            <a:chOff x="2084667" y="7524328"/>
            <a:chExt cx="1920397" cy="1584016"/>
          </a:xfrm>
        </p:grpSpPr>
        <p:pic>
          <p:nvPicPr>
            <p:cNvPr id="1036" name="Picture 12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84667" y="7668344"/>
              <a:ext cx="1920397" cy="144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5" name="Rectangle 24"/>
            <p:cNvSpPr/>
            <p:nvPr/>
          </p:nvSpPr>
          <p:spPr>
            <a:xfrm>
              <a:off x="2420888" y="7524328"/>
              <a:ext cx="1008112" cy="2880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dirty="0" err="1" smtClean="0">
                  <a:solidFill>
                    <a:schemeClr val="tx1"/>
                  </a:solidFill>
                </a:rPr>
                <a:t>dE</a:t>
              </a:r>
              <a:r>
                <a:rPr lang="en-GB" sz="1400" dirty="0" smtClean="0">
                  <a:solidFill>
                    <a:schemeClr val="tx1"/>
                  </a:solidFill>
                </a:rPr>
                <a:t>=320+20</a:t>
              </a:r>
              <a:endParaRPr lang="en-GB" sz="1400" dirty="0">
                <a:solidFill>
                  <a:schemeClr val="tx1"/>
                </a:solidFill>
              </a:endParaRPr>
            </a:p>
          </p:txBody>
        </p:sp>
        <p:grpSp>
          <p:nvGrpSpPr>
            <p:cNvPr id="26" name="Group 25"/>
            <p:cNvGrpSpPr/>
            <p:nvPr/>
          </p:nvGrpSpPr>
          <p:grpSpPr>
            <a:xfrm>
              <a:off x="2417078" y="7869128"/>
              <a:ext cx="1065262" cy="1080120"/>
              <a:chOff x="328846" y="7869128"/>
              <a:chExt cx="1065262" cy="1080120"/>
            </a:xfrm>
          </p:grpSpPr>
          <p:grpSp>
            <p:nvGrpSpPr>
              <p:cNvPr id="92" name="Group 91"/>
              <p:cNvGrpSpPr/>
              <p:nvPr/>
            </p:nvGrpSpPr>
            <p:grpSpPr>
              <a:xfrm>
                <a:off x="328846" y="7869128"/>
                <a:ext cx="1065262" cy="1080120"/>
                <a:chOff x="1965980" y="672138"/>
                <a:chExt cx="1065262" cy="1080120"/>
              </a:xfrm>
            </p:grpSpPr>
            <p:cxnSp>
              <p:nvCxnSpPr>
                <p:cNvPr id="93" name="Straight Connector 92"/>
                <p:cNvCxnSpPr/>
                <p:nvPr/>
              </p:nvCxnSpPr>
              <p:spPr>
                <a:xfrm flipV="1">
                  <a:off x="2716540" y="672138"/>
                  <a:ext cx="0" cy="1080120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" name="Straight Connector 93"/>
                <p:cNvCxnSpPr/>
                <p:nvPr/>
              </p:nvCxnSpPr>
              <p:spPr>
                <a:xfrm flipV="1">
                  <a:off x="2505472" y="672138"/>
                  <a:ext cx="0" cy="1080120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5" name="Straight Connector 94"/>
                <p:cNvCxnSpPr/>
                <p:nvPr/>
              </p:nvCxnSpPr>
              <p:spPr>
                <a:xfrm flipV="1">
                  <a:off x="2292112" y="672138"/>
                  <a:ext cx="0" cy="1080120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6" name="Straight Connector 95"/>
                <p:cNvCxnSpPr/>
                <p:nvPr/>
              </p:nvCxnSpPr>
              <p:spPr>
                <a:xfrm flipV="1">
                  <a:off x="2067322" y="672138"/>
                  <a:ext cx="0" cy="1080120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7" name="Straight Connector 96"/>
                <p:cNvCxnSpPr/>
                <p:nvPr/>
              </p:nvCxnSpPr>
              <p:spPr>
                <a:xfrm>
                  <a:off x="1988840" y="994682"/>
                  <a:ext cx="1042402" cy="0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" name="Straight Connector 97"/>
                <p:cNvCxnSpPr/>
                <p:nvPr/>
              </p:nvCxnSpPr>
              <p:spPr>
                <a:xfrm>
                  <a:off x="1973600" y="1202864"/>
                  <a:ext cx="1042402" cy="0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" name="Straight Connector 98"/>
                <p:cNvCxnSpPr/>
                <p:nvPr/>
              </p:nvCxnSpPr>
              <p:spPr>
                <a:xfrm>
                  <a:off x="1977410" y="1422476"/>
                  <a:ext cx="1042402" cy="0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0" name="Straight Connector 99"/>
                <p:cNvCxnSpPr/>
                <p:nvPr/>
              </p:nvCxnSpPr>
              <p:spPr>
                <a:xfrm>
                  <a:off x="1965980" y="1634912"/>
                  <a:ext cx="1042402" cy="0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17" name="Straight Connector 116"/>
              <p:cNvCxnSpPr/>
              <p:nvPr/>
            </p:nvCxnSpPr>
            <p:spPr>
              <a:xfrm>
                <a:off x="340276" y="7982664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9" name="Group 28"/>
          <p:cNvGrpSpPr/>
          <p:nvPr/>
        </p:nvGrpSpPr>
        <p:grpSpPr>
          <a:xfrm>
            <a:off x="3212976" y="7524488"/>
            <a:ext cx="1920397" cy="1584016"/>
            <a:chOff x="44624" y="7524328"/>
            <a:chExt cx="1920397" cy="1584016"/>
          </a:xfrm>
        </p:grpSpPr>
        <p:pic>
          <p:nvPicPr>
            <p:cNvPr id="1037" name="Picture 13"/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624" y="7668344"/>
              <a:ext cx="1920397" cy="144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7" name="Rectangle 26"/>
            <p:cNvSpPr/>
            <p:nvPr/>
          </p:nvSpPr>
          <p:spPr>
            <a:xfrm>
              <a:off x="332656" y="7524328"/>
              <a:ext cx="1008112" cy="2880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dirty="0" err="1" smtClean="0">
                  <a:solidFill>
                    <a:schemeClr val="tx1"/>
                  </a:solidFill>
                </a:rPr>
                <a:t>dE</a:t>
              </a:r>
              <a:r>
                <a:rPr lang="en-GB" sz="1400" dirty="0" smtClean="0">
                  <a:solidFill>
                    <a:schemeClr val="tx1"/>
                  </a:solidFill>
                </a:rPr>
                <a:t>=340+20</a:t>
              </a:r>
              <a:endParaRPr lang="en-GB" sz="1400" dirty="0">
                <a:solidFill>
                  <a:schemeClr val="tx1"/>
                </a:solidFill>
              </a:endParaRPr>
            </a:p>
          </p:txBody>
        </p:sp>
        <p:grpSp>
          <p:nvGrpSpPr>
            <p:cNvPr id="101" name="Group 100"/>
            <p:cNvGrpSpPr/>
            <p:nvPr/>
          </p:nvGrpSpPr>
          <p:grpSpPr>
            <a:xfrm>
              <a:off x="377994" y="7872938"/>
              <a:ext cx="1065262" cy="1080120"/>
              <a:chOff x="1965980" y="672138"/>
              <a:chExt cx="1065262" cy="1080120"/>
            </a:xfrm>
          </p:grpSpPr>
          <p:cxnSp>
            <p:nvCxnSpPr>
              <p:cNvPr id="102" name="Straight Connector 101"/>
              <p:cNvCxnSpPr/>
              <p:nvPr/>
            </p:nvCxnSpPr>
            <p:spPr>
              <a:xfrm flipV="1">
                <a:off x="2716540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/>
              <p:nvPr/>
            </p:nvCxnSpPr>
            <p:spPr>
              <a:xfrm flipV="1">
                <a:off x="250547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/>
              <p:cNvCxnSpPr/>
              <p:nvPr/>
            </p:nvCxnSpPr>
            <p:spPr>
              <a:xfrm flipV="1">
                <a:off x="229211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/>
              <p:cNvCxnSpPr/>
              <p:nvPr/>
            </p:nvCxnSpPr>
            <p:spPr>
              <a:xfrm flipV="1">
                <a:off x="206732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Connector 105"/>
              <p:cNvCxnSpPr/>
              <p:nvPr/>
            </p:nvCxnSpPr>
            <p:spPr>
              <a:xfrm>
                <a:off x="1988840" y="994682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/>
              <p:cNvCxnSpPr/>
              <p:nvPr/>
            </p:nvCxnSpPr>
            <p:spPr>
              <a:xfrm>
                <a:off x="1973600" y="1202864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/>
              <p:cNvCxnSpPr/>
              <p:nvPr/>
            </p:nvCxnSpPr>
            <p:spPr>
              <a:xfrm>
                <a:off x="1977410" y="1422476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/>
              <p:cNvCxnSpPr/>
              <p:nvPr/>
            </p:nvCxnSpPr>
            <p:spPr>
              <a:xfrm>
                <a:off x="1965980" y="1634912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18" name="Straight Connector 117"/>
            <p:cNvCxnSpPr/>
            <p:nvPr/>
          </p:nvCxnSpPr>
          <p:spPr>
            <a:xfrm>
              <a:off x="404664" y="7983428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0" name="Group 119"/>
          <p:cNvGrpSpPr/>
          <p:nvPr/>
        </p:nvGrpSpPr>
        <p:grpSpPr>
          <a:xfrm>
            <a:off x="336466" y="4988808"/>
            <a:ext cx="1065262" cy="1080120"/>
            <a:chOff x="328846" y="7869128"/>
            <a:chExt cx="1065262" cy="1080120"/>
          </a:xfrm>
        </p:grpSpPr>
        <p:grpSp>
          <p:nvGrpSpPr>
            <p:cNvPr id="121" name="Group 120"/>
            <p:cNvGrpSpPr/>
            <p:nvPr/>
          </p:nvGrpSpPr>
          <p:grpSpPr>
            <a:xfrm>
              <a:off x="328846" y="7869128"/>
              <a:ext cx="1065262" cy="1080120"/>
              <a:chOff x="1965980" y="672138"/>
              <a:chExt cx="1065262" cy="1080120"/>
            </a:xfrm>
          </p:grpSpPr>
          <p:cxnSp>
            <p:nvCxnSpPr>
              <p:cNvPr id="123" name="Straight Connector 122"/>
              <p:cNvCxnSpPr/>
              <p:nvPr/>
            </p:nvCxnSpPr>
            <p:spPr>
              <a:xfrm flipV="1">
                <a:off x="2716540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/>
              <p:cNvCxnSpPr/>
              <p:nvPr/>
            </p:nvCxnSpPr>
            <p:spPr>
              <a:xfrm flipV="1">
                <a:off x="250547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/>
              <p:cNvCxnSpPr/>
              <p:nvPr/>
            </p:nvCxnSpPr>
            <p:spPr>
              <a:xfrm flipV="1">
                <a:off x="229211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/>
              <p:cNvCxnSpPr/>
              <p:nvPr/>
            </p:nvCxnSpPr>
            <p:spPr>
              <a:xfrm flipV="1">
                <a:off x="206732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/>
              <p:cNvCxnSpPr/>
              <p:nvPr/>
            </p:nvCxnSpPr>
            <p:spPr>
              <a:xfrm>
                <a:off x="1988840" y="994682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Straight Connector 127"/>
              <p:cNvCxnSpPr/>
              <p:nvPr/>
            </p:nvCxnSpPr>
            <p:spPr>
              <a:xfrm>
                <a:off x="1973600" y="1202864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Connector 128"/>
              <p:cNvCxnSpPr/>
              <p:nvPr/>
            </p:nvCxnSpPr>
            <p:spPr>
              <a:xfrm>
                <a:off x="1977410" y="1422476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Connector 129"/>
              <p:cNvCxnSpPr/>
              <p:nvPr/>
            </p:nvCxnSpPr>
            <p:spPr>
              <a:xfrm>
                <a:off x="1965980" y="1634912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22" name="Straight Connector 121"/>
            <p:cNvCxnSpPr/>
            <p:nvPr/>
          </p:nvCxnSpPr>
          <p:spPr>
            <a:xfrm>
              <a:off x="340276" y="7982664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1" name="Group 130"/>
          <p:cNvGrpSpPr/>
          <p:nvPr/>
        </p:nvGrpSpPr>
        <p:grpSpPr>
          <a:xfrm>
            <a:off x="344086" y="2108488"/>
            <a:ext cx="1065262" cy="1080120"/>
            <a:chOff x="328846" y="7869128"/>
            <a:chExt cx="1065262" cy="1080120"/>
          </a:xfrm>
        </p:grpSpPr>
        <p:grpSp>
          <p:nvGrpSpPr>
            <p:cNvPr id="132" name="Group 131"/>
            <p:cNvGrpSpPr/>
            <p:nvPr/>
          </p:nvGrpSpPr>
          <p:grpSpPr>
            <a:xfrm>
              <a:off x="328846" y="7869128"/>
              <a:ext cx="1065262" cy="1080120"/>
              <a:chOff x="1965980" y="672138"/>
              <a:chExt cx="1065262" cy="1080120"/>
            </a:xfrm>
          </p:grpSpPr>
          <p:cxnSp>
            <p:nvCxnSpPr>
              <p:cNvPr id="134" name="Straight Connector 133"/>
              <p:cNvCxnSpPr/>
              <p:nvPr/>
            </p:nvCxnSpPr>
            <p:spPr>
              <a:xfrm flipV="1">
                <a:off x="2716540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/>
              <p:cNvCxnSpPr/>
              <p:nvPr/>
            </p:nvCxnSpPr>
            <p:spPr>
              <a:xfrm flipV="1">
                <a:off x="250547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Connector 135"/>
              <p:cNvCxnSpPr/>
              <p:nvPr/>
            </p:nvCxnSpPr>
            <p:spPr>
              <a:xfrm flipV="1">
                <a:off x="229211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/>
              <p:cNvCxnSpPr/>
              <p:nvPr/>
            </p:nvCxnSpPr>
            <p:spPr>
              <a:xfrm flipV="1">
                <a:off x="206732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/>
              <p:cNvCxnSpPr/>
              <p:nvPr/>
            </p:nvCxnSpPr>
            <p:spPr>
              <a:xfrm>
                <a:off x="1988840" y="994682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/>
              <p:cNvCxnSpPr/>
              <p:nvPr/>
            </p:nvCxnSpPr>
            <p:spPr>
              <a:xfrm>
                <a:off x="1973600" y="1202864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/>
              <p:cNvCxnSpPr/>
              <p:nvPr/>
            </p:nvCxnSpPr>
            <p:spPr>
              <a:xfrm>
                <a:off x="1977410" y="1422476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/>
              <p:cNvCxnSpPr/>
              <p:nvPr/>
            </p:nvCxnSpPr>
            <p:spPr>
              <a:xfrm>
                <a:off x="1965980" y="1634912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33" name="Straight Connector 132"/>
            <p:cNvCxnSpPr/>
            <p:nvPr/>
          </p:nvCxnSpPr>
          <p:spPr>
            <a:xfrm>
              <a:off x="340276" y="7982664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4" name="Group 143"/>
          <p:cNvGrpSpPr/>
          <p:nvPr/>
        </p:nvGrpSpPr>
        <p:grpSpPr>
          <a:xfrm>
            <a:off x="344086" y="3548648"/>
            <a:ext cx="1065262" cy="1080120"/>
            <a:chOff x="328846" y="7869128"/>
            <a:chExt cx="1065262" cy="1080120"/>
          </a:xfrm>
        </p:grpSpPr>
        <p:grpSp>
          <p:nvGrpSpPr>
            <p:cNvPr id="145" name="Group 144"/>
            <p:cNvGrpSpPr/>
            <p:nvPr/>
          </p:nvGrpSpPr>
          <p:grpSpPr>
            <a:xfrm>
              <a:off x="328846" y="7869128"/>
              <a:ext cx="1065262" cy="1080120"/>
              <a:chOff x="1965980" y="672138"/>
              <a:chExt cx="1065262" cy="1080120"/>
            </a:xfrm>
          </p:grpSpPr>
          <p:cxnSp>
            <p:nvCxnSpPr>
              <p:cNvPr id="147" name="Straight Connector 146"/>
              <p:cNvCxnSpPr/>
              <p:nvPr/>
            </p:nvCxnSpPr>
            <p:spPr>
              <a:xfrm flipV="1">
                <a:off x="2716540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/>
              <p:cNvCxnSpPr/>
              <p:nvPr/>
            </p:nvCxnSpPr>
            <p:spPr>
              <a:xfrm flipV="1">
                <a:off x="250547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/>
              <p:cNvCxnSpPr/>
              <p:nvPr/>
            </p:nvCxnSpPr>
            <p:spPr>
              <a:xfrm flipV="1">
                <a:off x="229211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/>
              <p:cNvCxnSpPr/>
              <p:nvPr/>
            </p:nvCxnSpPr>
            <p:spPr>
              <a:xfrm flipV="1">
                <a:off x="206732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/>
              <p:cNvCxnSpPr/>
              <p:nvPr/>
            </p:nvCxnSpPr>
            <p:spPr>
              <a:xfrm>
                <a:off x="1988840" y="994682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/>
              <p:cNvCxnSpPr/>
              <p:nvPr/>
            </p:nvCxnSpPr>
            <p:spPr>
              <a:xfrm>
                <a:off x="1973600" y="1202864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/>
              <p:cNvCxnSpPr/>
              <p:nvPr/>
            </p:nvCxnSpPr>
            <p:spPr>
              <a:xfrm>
                <a:off x="1977410" y="1422476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/>
              <p:cNvCxnSpPr/>
              <p:nvPr/>
            </p:nvCxnSpPr>
            <p:spPr>
              <a:xfrm>
                <a:off x="1965980" y="1634912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46" name="Straight Connector 145"/>
            <p:cNvCxnSpPr/>
            <p:nvPr/>
          </p:nvCxnSpPr>
          <p:spPr>
            <a:xfrm>
              <a:off x="340276" y="7982664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6" name="Group 165"/>
          <p:cNvGrpSpPr/>
          <p:nvPr/>
        </p:nvGrpSpPr>
        <p:grpSpPr>
          <a:xfrm>
            <a:off x="332656" y="672138"/>
            <a:ext cx="1065262" cy="1080120"/>
            <a:chOff x="328846" y="7869128"/>
            <a:chExt cx="1065262" cy="1080120"/>
          </a:xfrm>
        </p:grpSpPr>
        <p:grpSp>
          <p:nvGrpSpPr>
            <p:cNvPr id="167" name="Group 166"/>
            <p:cNvGrpSpPr/>
            <p:nvPr/>
          </p:nvGrpSpPr>
          <p:grpSpPr>
            <a:xfrm>
              <a:off x="328846" y="7869128"/>
              <a:ext cx="1065262" cy="1080120"/>
              <a:chOff x="1965980" y="672138"/>
              <a:chExt cx="1065262" cy="1080120"/>
            </a:xfrm>
          </p:grpSpPr>
          <p:cxnSp>
            <p:nvCxnSpPr>
              <p:cNvPr id="169" name="Straight Connector 168"/>
              <p:cNvCxnSpPr/>
              <p:nvPr/>
            </p:nvCxnSpPr>
            <p:spPr>
              <a:xfrm flipV="1">
                <a:off x="2716540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/>
              <p:cNvCxnSpPr/>
              <p:nvPr/>
            </p:nvCxnSpPr>
            <p:spPr>
              <a:xfrm flipV="1">
                <a:off x="250547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/>
              <p:cNvCxnSpPr/>
              <p:nvPr/>
            </p:nvCxnSpPr>
            <p:spPr>
              <a:xfrm flipV="1">
                <a:off x="229211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Straight Connector 171"/>
              <p:cNvCxnSpPr/>
              <p:nvPr/>
            </p:nvCxnSpPr>
            <p:spPr>
              <a:xfrm flipV="1">
                <a:off x="206732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Straight Connector 172"/>
              <p:cNvCxnSpPr/>
              <p:nvPr/>
            </p:nvCxnSpPr>
            <p:spPr>
              <a:xfrm>
                <a:off x="1988840" y="994682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Straight Connector 173"/>
              <p:cNvCxnSpPr/>
              <p:nvPr/>
            </p:nvCxnSpPr>
            <p:spPr>
              <a:xfrm>
                <a:off x="1973600" y="1202864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Straight Connector 174"/>
              <p:cNvCxnSpPr/>
              <p:nvPr/>
            </p:nvCxnSpPr>
            <p:spPr>
              <a:xfrm>
                <a:off x="1977410" y="1422476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Straight Connector 175"/>
              <p:cNvCxnSpPr/>
              <p:nvPr/>
            </p:nvCxnSpPr>
            <p:spPr>
              <a:xfrm>
                <a:off x="1965980" y="1634912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68" name="Straight Connector 167"/>
            <p:cNvCxnSpPr/>
            <p:nvPr/>
          </p:nvCxnSpPr>
          <p:spPr>
            <a:xfrm>
              <a:off x="340276" y="7982664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38" name="Picture 14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6894" y="1928930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2" name="Rectangle 181"/>
          <p:cNvSpPr/>
          <p:nvPr/>
        </p:nvSpPr>
        <p:spPr>
          <a:xfrm>
            <a:off x="3717032" y="1619672"/>
            <a:ext cx="100811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err="1" smtClean="0">
                <a:solidFill>
                  <a:schemeClr val="tx1"/>
                </a:solidFill>
              </a:rPr>
              <a:t>dE</a:t>
            </a:r>
            <a:r>
              <a:rPr lang="en-GB" sz="1400" dirty="0" smtClean="0">
                <a:solidFill>
                  <a:schemeClr val="tx1"/>
                </a:solidFill>
              </a:rPr>
              <a:t>=220+20</a:t>
            </a:r>
            <a:endParaRPr lang="en-GB" sz="1400" dirty="0">
              <a:solidFill>
                <a:schemeClr val="tx1"/>
              </a:solidFill>
            </a:endParaRPr>
          </a:p>
        </p:txBody>
      </p:sp>
      <p:sp>
        <p:nvSpPr>
          <p:cNvPr id="184" name="Rectangle 183"/>
          <p:cNvSpPr/>
          <p:nvPr/>
        </p:nvSpPr>
        <p:spPr>
          <a:xfrm>
            <a:off x="3645024" y="3347864"/>
            <a:ext cx="100811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err="1" smtClean="0">
                <a:solidFill>
                  <a:schemeClr val="tx1"/>
                </a:solidFill>
              </a:rPr>
              <a:t>dE</a:t>
            </a:r>
            <a:r>
              <a:rPr lang="en-GB" sz="1400" dirty="0" smtClean="0">
                <a:solidFill>
                  <a:schemeClr val="tx1"/>
                </a:solidFill>
              </a:rPr>
              <a:t>=240+20</a:t>
            </a:r>
            <a:endParaRPr lang="en-GB" sz="1400" dirty="0">
              <a:solidFill>
                <a:schemeClr val="tx1"/>
              </a:solidFill>
            </a:endParaRPr>
          </a:p>
        </p:txBody>
      </p:sp>
      <p:pic>
        <p:nvPicPr>
          <p:cNvPr id="1040" name="Picture 16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6894" y="4788024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6" name="Rectangle 185"/>
          <p:cNvSpPr/>
          <p:nvPr/>
        </p:nvSpPr>
        <p:spPr>
          <a:xfrm>
            <a:off x="3717032" y="4716016"/>
            <a:ext cx="100811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err="1" smtClean="0">
                <a:solidFill>
                  <a:schemeClr val="tx1"/>
                </a:solidFill>
              </a:rPr>
              <a:t>dE</a:t>
            </a:r>
            <a:r>
              <a:rPr lang="en-GB" sz="1400" dirty="0" smtClean="0">
                <a:solidFill>
                  <a:schemeClr val="tx1"/>
                </a:solidFill>
              </a:rPr>
              <a:t>=260+20</a:t>
            </a:r>
            <a:endParaRPr lang="en-GB" sz="1400" dirty="0">
              <a:solidFill>
                <a:schemeClr val="tx1"/>
              </a:solidFill>
            </a:endParaRPr>
          </a:p>
        </p:txBody>
      </p:sp>
      <p:pic>
        <p:nvPicPr>
          <p:cNvPr id="1041" name="Picture 17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6894" y="6192260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8" name="Rectangle 187"/>
          <p:cNvSpPr/>
          <p:nvPr/>
        </p:nvSpPr>
        <p:spPr>
          <a:xfrm>
            <a:off x="3717032" y="6156176"/>
            <a:ext cx="100811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err="1" smtClean="0">
                <a:solidFill>
                  <a:schemeClr val="tx1"/>
                </a:solidFill>
              </a:rPr>
              <a:t>dE</a:t>
            </a:r>
            <a:r>
              <a:rPr lang="en-GB" sz="1400" dirty="0" smtClean="0">
                <a:solidFill>
                  <a:schemeClr val="tx1"/>
                </a:solidFill>
              </a:rPr>
              <a:t>=280+20</a:t>
            </a:r>
            <a:endParaRPr lang="en-GB" sz="1400" dirty="0">
              <a:solidFill>
                <a:schemeClr val="tx1"/>
              </a:solidFill>
            </a:endParaRPr>
          </a:p>
        </p:txBody>
      </p:sp>
      <p:cxnSp>
        <p:nvCxnSpPr>
          <p:cNvPr id="37" name="Straight Connector 36"/>
          <p:cNvCxnSpPr/>
          <p:nvPr/>
        </p:nvCxnSpPr>
        <p:spPr>
          <a:xfrm>
            <a:off x="4354781" y="1547664"/>
            <a:ext cx="0" cy="596142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2" name="Picture 18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1168" y="6192260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94" name="Straight Connector 193"/>
          <p:cNvCxnSpPr/>
          <p:nvPr/>
        </p:nvCxnSpPr>
        <p:spPr>
          <a:xfrm>
            <a:off x="6021288" y="6372200"/>
            <a:ext cx="0" cy="109536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Connector 195"/>
          <p:cNvCxnSpPr/>
          <p:nvPr/>
        </p:nvCxnSpPr>
        <p:spPr>
          <a:xfrm>
            <a:off x="3789040" y="6751512"/>
            <a:ext cx="2384648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/>
          <p:cNvCxnSpPr/>
          <p:nvPr/>
        </p:nvCxnSpPr>
        <p:spPr>
          <a:xfrm>
            <a:off x="3765416" y="7232486"/>
            <a:ext cx="2384648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3" name="Picture 19"/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2979" y="467544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44" name="Picture 20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2979" y="1907864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46" name="Picture 22"/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1168" y="4650513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3" name="Rectangle 192"/>
          <p:cNvSpPr/>
          <p:nvPr/>
        </p:nvSpPr>
        <p:spPr>
          <a:xfrm>
            <a:off x="5316161" y="6093415"/>
            <a:ext cx="100811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err="1" smtClean="0">
                <a:solidFill>
                  <a:schemeClr val="tx1"/>
                </a:solidFill>
              </a:rPr>
              <a:t>dE</a:t>
            </a:r>
            <a:r>
              <a:rPr lang="en-GB" sz="1400" dirty="0" smtClean="0">
                <a:solidFill>
                  <a:schemeClr val="tx1"/>
                </a:solidFill>
              </a:rPr>
              <a:t>=360+20</a:t>
            </a:r>
            <a:endParaRPr lang="en-GB" sz="1400" dirty="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3176" y="7668344"/>
            <a:ext cx="1837358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217291" y="7818952"/>
            <a:ext cx="97975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700" dirty="0" smtClean="0">
                <a:solidFill>
                  <a:srgbClr val="FF0000"/>
                </a:solidFill>
              </a:rPr>
              <a:t>Removed</a:t>
            </a:r>
            <a:r>
              <a:rPr lang="en-GB" sz="700" dirty="0" smtClean="0"/>
              <a:t> </a:t>
            </a:r>
            <a:r>
              <a:rPr lang="en-GB" sz="700" dirty="0" smtClean="0">
                <a:solidFill>
                  <a:srgbClr val="FF0000"/>
                </a:solidFill>
              </a:rPr>
              <a:t>background</a:t>
            </a:r>
            <a:endParaRPr lang="en-GB" sz="700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80022" y="145398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Ei</a:t>
            </a:r>
            <a:r>
              <a:rPr lang="en-GB" dirty="0" smtClean="0"/>
              <a:t>=401</a:t>
            </a:r>
            <a:endParaRPr lang="en-GB" dirty="0"/>
          </a:p>
        </p:txBody>
      </p:sp>
      <p:sp>
        <p:nvSpPr>
          <p:cNvPr id="177" name="TextBox 176"/>
          <p:cNvSpPr txBox="1"/>
          <p:nvPr/>
        </p:nvSpPr>
        <p:spPr>
          <a:xfrm>
            <a:off x="2003521" y="169134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Ei</a:t>
            </a:r>
            <a:r>
              <a:rPr lang="en-GB" dirty="0" smtClean="0"/>
              <a:t>=787</a:t>
            </a:r>
            <a:endParaRPr lang="en-GB" dirty="0"/>
          </a:p>
        </p:txBody>
      </p:sp>
      <p:sp>
        <p:nvSpPr>
          <p:cNvPr id="178" name="TextBox 177"/>
          <p:cNvSpPr txBox="1"/>
          <p:nvPr/>
        </p:nvSpPr>
        <p:spPr>
          <a:xfrm>
            <a:off x="3836887" y="1106324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Ei</a:t>
            </a:r>
            <a:r>
              <a:rPr lang="en-GB" dirty="0" smtClean="0"/>
              <a:t>=787</a:t>
            </a:r>
            <a:endParaRPr lang="en-GB" dirty="0"/>
          </a:p>
        </p:txBody>
      </p:sp>
      <p:sp>
        <p:nvSpPr>
          <p:cNvPr id="179" name="TextBox 178"/>
          <p:cNvSpPr txBox="1"/>
          <p:nvPr/>
        </p:nvSpPr>
        <p:spPr>
          <a:xfrm>
            <a:off x="524519" y="7082988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Ei</a:t>
            </a:r>
            <a:r>
              <a:rPr lang="en-GB" dirty="0" smtClean="0"/>
              <a:t>=787</a:t>
            </a:r>
            <a:endParaRPr lang="en-GB" dirty="0"/>
          </a:p>
        </p:txBody>
      </p:sp>
      <p:sp>
        <p:nvSpPr>
          <p:cNvPr id="8" name="TextBox 7"/>
          <p:cNvSpPr txBox="1"/>
          <p:nvPr/>
        </p:nvSpPr>
        <p:spPr>
          <a:xfrm>
            <a:off x="6277578" y="3220157"/>
            <a:ext cx="6431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latin typeface="Symbol" panose="05050102010706020507" pitchFamily="18" charset="2"/>
              </a:rPr>
              <a:t>P</a:t>
            </a:r>
            <a:r>
              <a:rPr lang="en-GB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-no</a:t>
            </a:r>
          </a:p>
          <a:p>
            <a:r>
              <a:rPr lang="en-GB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- spur</a:t>
            </a:r>
            <a:endParaRPr lang="en-GB" sz="1400" dirty="0">
              <a:latin typeface="Symbol" panose="05050102010706020507" pitchFamily="18" charset="2"/>
            </a:endParaRPr>
          </a:p>
        </p:txBody>
      </p:sp>
      <p:cxnSp>
        <p:nvCxnSpPr>
          <p:cNvPr id="10" name="Straight Arrow Connector 9"/>
          <p:cNvCxnSpPr>
            <a:stCxn id="8" idx="2"/>
          </p:cNvCxnSpPr>
          <p:nvPr/>
        </p:nvCxnSpPr>
        <p:spPr>
          <a:xfrm flipH="1">
            <a:off x="5931862" y="3743377"/>
            <a:ext cx="667279" cy="12781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35447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Symmetrized cuts:</a:t>
            </a:r>
            <a:endParaRPr lang="en-GB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39" y="1763688"/>
            <a:ext cx="4024927" cy="30168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656" y="5724128"/>
            <a:ext cx="3325606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53077" y="5220072"/>
            <a:ext cx="2329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Ei</a:t>
            </a:r>
            <a:r>
              <a:rPr lang="en-GB" dirty="0" smtClean="0"/>
              <a:t> 400; 111 (u=[1,-1,1])</a:t>
            </a:r>
            <a:endParaRPr lang="en-GB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6992" y="5724128"/>
            <a:ext cx="3325607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449853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118417</TotalTime>
  <Words>1499</Words>
  <Application>Microsoft Office PowerPoint</Application>
  <PresentationFormat>On-screen Show (4:3)</PresentationFormat>
  <Paragraphs>160</Paragraphs>
  <Slides>29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0" baseType="lpstr">
      <vt:lpstr>Office Theme</vt:lpstr>
      <vt:lpstr>Spin wave excitations in Fe on the basis of band theory</vt:lpstr>
      <vt:lpstr>PowerPoint Presentation</vt:lpstr>
      <vt:lpstr>Looking for gap in 75-? mEv energy range</vt:lpstr>
      <vt:lpstr>PowerPoint Presentation</vt:lpstr>
      <vt:lpstr>PowerPoint Presentation</vt:lpstr>
      <vt:lpstr>PowerPoint Presentation</vt:lpstr>
      <vt:lpstr>Searching for sw “Roof” at point “N” (1/2,1/2,0) at 250 mEV</vt:lpstr>
      <vt:lpstr>Catching N point (½, ½,0)</vt:lpstr>
      <vt:lpstr>Symmetrized cuts:</vt:lpstr>
      <vt:lpstr>PowerPoint Presentation</vt:lpstr>
      <vt:lpstr>PowerPoint Presentation</vt:lpstr>
      <vt:lpstr>Tobyfitting, parab model:</vt:lpstr>
      <vt:lpstr>PowerPoint Presentation</vt:lpstr>
      <vt:lpstr>PowerPoint Presentation</vt:lpstr>
      <vt:lpstr>PowerPoint Presentation</vt:lpstr>
      <vt:lpstr>Heisenberg model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 for Ei=200;</vt:lpstr>
      <vt:lpstr>All &lt;100&gt;</vt:lpstr>
      <vt:lpstr>PowerPoint Presentation</vt:lpstr>
      <vt:lpstr>PowerPoint Presentation</vt:lpstr>
      <vt:lpstr>PowerPoint Presentation</vt:lpstr>
      <vt:lpstr>PowerPoint Presentation</vt:lpstr>
      <vt:lpstr>Realigned Fe401:</vt:lpstr>
      <vt:lpstr>Realigned Fe200:</vt:lpstr>
    </vt:vector>
  </TitlesOfParts>
  <Company>STFC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Buts, Alex (STFC,RAL,ISIS)</dc:creator>
  <cp:lastModifiedBy>Buts, Alex (STFC,RAL,ISIS)</cp:lastModifiedBy>
  <cp:revision>191</cp:revision>
  <dcterms:created xsi:type="dcterms:W3CDTF">2014-12-23T10:30:38Z</dcterms:created>
  <dcterms:modified xsi:type="dcterms:W3CDTF">2017-06-13T10:56:50Z</dcterms:modified>
</cp:coreProperties>
</file>